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87" r:id="rId6"/>
    <p:sldId id="260" r:id="rId7"/>
    <p:sldId id="262" r:id="rId8"/>
    <p:sldId id="264" r:id="rId9"/>
    <p:sldId id="265" r:id="rId10"/>
    <p:sldId id="328" r:id="rId11"/>
    <p:sldId id="301" r:id="rId12"/>
    <p:sldId id="269" r:id="rId13"/>
    <p:sldId id="295" r:id="rId14"/>
    <p:sldId id="296" r:id="rId15"/>
    <p:sldId id="297" r:id="rId16"/>
    <p:sldId id="298" r:id="rId17"/>
    <p:sldId id="299" r:id="rId18"/>
    <p:sldId id="300" r:id="rId19"/>
    <p:sldId id="271" r:id="rId20"/>
    <p:sldId id="273" r:id="rId21"/>
    <p:sldId id="276" r:id="rId22"/>
    <p:sldId id="277" r:id="rId23"/>
    <p:sldId id="288" r:id="rId24"/>
    <p:sldId id="290" r:id="rId25"/>
    <p:sldId id="292" r:id="rId26"/>
    <p:sldId id="289" r:id="rId27"/>
    <p:sldId id="293" r:id="rId28"/>
    <p:sldId id="291" r:id="rId29"/>
    <p:sldId id="308" r:id="rId30"/>
    <p:sldId id="309" r:id="rId31"/>
    <p:sldId id="310" r:id="rId32"/>
    <p:sldId id="311" r:id="rId33"/>
    <p:sldId id="312" r:id="rId34"/>
    <p:sldId id="313" r:id="rId35"/>
    <p:sldId id="315" r:id="rId36"/>
    <p:sldId id="316" r:id="rId37"/>
    <p:sldId id="317" r:id="rId38"/>
    <p:sldId id="318" r:id="rId39"/>
    <p:sldId id="268" r:id="rId40"/>
    <p:sldId id="327" r:id="rId41"/>
    <p:sldId id="278" r:id="rId42"/>
    <p:sldId id="281" r:id="rId43"/>
    <p:sldId id="279" r:id="rId44"/>
    <p:sldId id="280" r:id="rId45"/>
    <p:sldId id="282" r:id="rId46"/>
    <p:sldId id="283" r:id="rId47"/>
    <p:sldId id="284" r:id="rId48"/>
    <p:sldId id="285" r:id="rId49"/>
    <p:sldId id="286" r:id="rId50"/>
    <p:sldId id="302" r:id="rId51"/>
    <p:sldId id="304" r:id="rId52"/>
    <p:sldId id="303" r:id="rId53"/>
    <p:sldId id="320" r:id="rId54"/>
    <p:sldId id="321" r:id="rId55"/>
    <p:sldId id="322" r:id="rId56"/>
    <p:sldId id="319" r:id="rId57"/>
    <p:sldId id="323" r:id="rId58"/>
    <p:sldId id="324" r:id="rId59"/>
    <p:sldId id="305" r:id="rId60"/>
    <p:sldId id="306" r:id="rId61"/>
    <p:sldId id="307" r:id="rId62"/>
    <p:sldId id="325" r:id="rId63"/>
    <p:sldId id="326" r:id="rId64"/>
    <p:sldId id="329" r:id="rId65"/>
    <p:sldId id="330" r:id="rId66"/>
    <p:sldId id="331" r:id="rId67"/>
    <p:sldId id="335" r:id="rId68"/>
    <p:sldId id="333" r:id="rId69"/>
    <p:sldId id="332" r:id="rId70"/>
    <p:sldId id="336" r:id="rId71"/>
    <p:sldId id="334" r:id="rId72"/>
    <p:sldId id="337" r:id="rId73"/>
    <p:sldId id="338" r:id="rId74"/>
    <p:sldId id="339"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3" r:id="rId98"/>
    <p:sldId id="364" r:id="rId99"/>
    <p:sldId id="365" r:id="rId100"/>
    <p:sldId id="366" r:id="rId101"/>
    <p:sldId id="367" r:id="rId102"/>
    <p:sldId id="368" r:id="rId103"/>
    <p:sldId id="369" r:id="rId104"/>
    <p:sldId id="370" r:id="rId105"/>
    <p:sldId id="371" r:id="rId106"/>
    <p:sldId id="372" r:id="rId107"/>
    <p:sldId id="373" r:id="rId108"/>
    <p:sldId id="374" r:id="rId109"/>
    <p:sldId id="375" r:id="rId110"/>
    <p:sldId id="376" r:id="rId111"/>
    <p:sldId id="377" r:id="rId112"/>
    <p:sldId id="378" r:id="rId113"/>
    <p:sldId id="379" r:id="rId114"/>
    <p:sldId id="380" r:id="rId115"/>
    <p:sldId id="381" r:id="rId116"/>
    <p:sldId id="382" r:id="rId117"/>
    <p:sldId id="383" r:id="rId118"/>
    <p:sldId id="384" r:id="rId119"/>
    <p:sldId id="385" r:id="rId120"/>
    <p:sldId id="386" r:id="rId121"/>
    <p:sldId id="387" r:id="rId122"/>
    <p:sldId id="388" r:id="rId123"/>
    <p:sldId id="389" r:id="rId124"/>
    <p:sldId id="390" r:id="rId125"/>
    <p:sldId id="391" r:id="rId126"/>
    <p:sldId id="392" r:id="rId127"/>
    <p:sldId id="399" r:id="rId128"/>
    <p:sldId id="397" r:id="rId129"/>
    <p:sldId id="400" r:id="rId130"/>
    <p:sldId id="398" r:id="rId131"/>
    <p:sldId id="401" r:id="rId132"/>
    <p:sldId id="402" r:id="rId133"/>
    <p:sldId id="403" r:id="rId134"/>
    <p:sldId id="404" r:id="rId135"/>
    <p:sldId id="405" r:id="rId136"/>
    <p:sldId id="406" r:id="rId137"/>
    <p:sldId id="407" r:id="rId138"/>
    <p:sldId id="408" r:id="rId139"/>
    <p:sldId id="409" r:id="rId140"/>
    <p:sldId id="410" r:id="rId141"/>
    <p:sldId id="411" r:id="rId142"/>
    <p:sldId id="412" r:id="rId143"/>
    <p:sldId id="413" r:id="rId144"/>
    <p:sldId id="414" r:id="rId145"/>
    <p:sldId id="415" r:id="rId146"/>
    <p:sldId id="416" r:id="rId147"/>
    <p:sldId id="417" r:id="rId148"/>
    <p:sldId id="418" r:id="rId149"/>
    <p:sldId id="419" r:id="rId150"/>
    <p:sldId id="420" r:id="rId151"/>
    <p:sldId id="421" r:id="rId152"/>
    <p:sldId id="422" r:id="rId153"/>
    <p:sldId id="423" r:id="rId154"/>
    <p:sldId id="424" r:id="rId155"/>
    <p:sldId id="425" r:id="rId156"/>
    <p:sldId id="426" r:id="rId157"/>
    <p:sldId id="427" r:id="rId158"/>
    <p:sldId id="428" r:id="rId159"/>
    <p:sldId id="429" r:id="rId160"/>
    <p:sldId id="430" r:id="rId161"/>
    <p:sldId id="431" r:id="rId162"/>
    <p:sldId id="432" r:id="rId163"/>
    <p:sldId id="393" r:id="rId164"/>
    <p:sldId id="394" r:id="rId165"/>
    <p:sldId id="433" r:id="rId166"/>
    <p:sldId id="434" r:id="rId1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791060C-09B1-49EE-A95A-52835FA9378E}">
          <p14:sldIdLst>
            <p14:sldId id="256"/>
            <p14:sldId id="257"/>
            <p14:sldId id="259"/>
            <p14:sldId id="258"/>
            <p14:sldId id="287"/>
            <p14:sldId id="260"/>
            <p14:sldId id="262"/>
            <p14:sldId id="264"/>
            <p14:sldId id="265"/>
            <p14:sldId id="328"/>
            <p14:sldId id="301"/>
            <p14:sldId id="269"/>
            <p14:sldId id="295"/>
            <p14:sldId id="296"/>
            <p14:sldId id="297"/>
            <p14:sldId id="298"/>
            <p14:sldId id="299"/>
            <p14:sldId id="300"/>
            <p14:sldId id="271"/>
            <p14:sldId id="273"/>
            <p14:sldId id="276"/>
            <p14:sldId id="277"/>
            <p14:sldId id="288"/>
            <p14:sldId id="290"/>
            <p14:sldId id="292"/>
            <p14:sldId id="289"/>
            <p14:sldId id="293"/>
            <p14:sldId id="291"/>
            <p14:sldId id="308"/>
            <p14:sldId id="309"/>
            <p14:sldId id="310"/>
            <p14:sldId id="311"/>
            <p14:sldId id="312"/>
            <p14:sldId id="313"/>
            <p14:sldId id="315"/>
            <p14:sldId id="316"/>
            <p14:sldId id="317"/>
            <p14:sldId id="318"/>
            <p14:sldId id="268"/>
            <p14:sldId id="327"/>
            <p14:sldId id="278"/>
            <p14:sldId id="281"/>
            <p14:sldId id="279"/>
            <p14:sldId id="280"/>
            <p14:sldId id="282"/>
            <p14:sldId id="283"/>
            <p14:sldId id="284"/>
            <p14:sldId id="285"/>
            <p14:sldId id="286"/>
            <p14:sldId id="302"/>
            <p14:sldId id="304"/>
            <p14:sldId id="303"/>
            <p14:sldId id="320"/>
            <p14:sldId id="321"/>
            <p14:sldId id="322"/>
            <p14:sldId id="319"/>
            <p14:sldId id="323"/>
            <p14:sldId id="324"/>
            <p14:sldId id="305"/>
            <p14:sldId id="306"/>
            <p14:sldId id="307"/>
            <p14:sldId id="325"/>
            <p14:sldId id="326"/>
            <p14:sldId id="329"/>
            <p14:sldId id="330"/>
            <p14:sldId id="331"/>
            <p14:sldId id="335"/>
            <p14:sldId id="333"/>
            <p14:sldId id="332"/>
            <p14:sldId id="336"/>
            <p14:sldId id="334"/>
            <p14:sldId id="337"/>
            <p14:sldId id="338"/>
            <p14:sldId id="339"/>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9"/>
            <p14:sldId id="397"/>
            <p14:sldId id="400"/>
            <p14:sldId id="398"/>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393"/>
            <p14:sldId id="394"/>
            <p14:sldId id="433"/>
            <p14:sldId id="4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7921FE-04E5-4C8E-91C2-985AA84F1097}"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29FDC3C5-DDB7-419E-9F3A-21118DAC99EE}">
      <dgm:prSet/>
      <dgm:spPr/>
      <dgm:t>
        <a:bodyPr/>
        <a:lstStyle/>
        <a:p>
          <a:r>
            <a:rPr lang="zh-CN"/>
            <a:t>技术：网络技术</a:t>
          </a:r>
          <a:endParaRPr lang="en-US"/>
        </a:p>
      </dgm:t>
    </dgm:pt>
    <dgm:pt modelId="{B0FD4C77-34AC-4521-ACD8-784E09BDAF8E}" type="parTrans" cxnId="{B4267370-2C7D-48EB-A42B-EF3798928877}">
      <dgm:prSet/>
      <dgm:spPr/>
      <dgm:t>
        <a:bodyPr/>
        <a:lstStyle/>
        <a:p>
          <a:endParaRPr lang="en-US"/>
        </a:p>
      </dgm:t>
    </dgm:pt>
    <dgm:pt modelId="{192433A7-FD54-4A1C-9209-1822F3433C71}" type="sibTrans" cxnId="{B4267370-2C7D-48EB-A42B-EF3798928877}">
      <dgm:prSet/>
      <dgm:spPr/>
      <dgm:t>
        <a:bodyPr/>
        <a:lstStyle/>
        <a:p>
          <a:endParaRPr lang="en-US"/>
        </a:p>
      </dgm:t>
    </dgm:pt>
    <dgm:pt modelId="{57DBE32B-DC1C-4629-99A7-65D23327F6F7}">
      <dgm:prSet/>
      <dgm:spPr/>
      <dgm:t>
        <a:bodyPr/>
        <a:lstStyle/>
        <a:p>
          <a:r>
            <a:rPr lang="zh-CN"/>
            <a:t>应用场景：医疗卫生管理</a:t>
          </a:r>
          <a:r>
            <a:rPr lang="en-US"/>
            <a:t>/</a:t>
          </a:r>
          <a:r>
            <a:rPr lang="zh-CN"/>
            <a:t>服务</a:t>
          </a:r>
          <a:endParaRPr lang="en-US"/>
        </a:p>
      </dgm:t>
    </dgm:pt>
    <dgm:pt modelId="{8EB3502B-08BF-4B5D-81FA-72EDD0A970E6}" type="parTrans" cxnId="{3321B1AA-0C91-4D55-A5BD-4B7690955870}">
      <dgm:prSet/>
      <dgm:spPr/>
      <dgm:t>
        <a:bodyPr/>
        <a:lstStyle/>
        <a:p>
          <a:endParaRPr lang="en-US"/>
        </a:p>
      </dgm:t>
    </dgm:pt>
    <dgm:pt modelId="{CF4123A2-14C3-47EC-9D7D-BDFC0294EA1E}" type="sibTrans" cxnId="{3321B1AA-0C91-4D55-A5BD-4B7690955870}">
      <dgm:prSet/>
      <dgm:spPr/>
      <dgm:t>
        <a:bodyPr/>
        <a:lstStyle/>
        <a:p>
          <a:endParaRPr lang="en-US"/>
        </a:p>
      </dgm:t>
    </dgm:pt>
    <dgm:pt modelId="{F5E944CC-07D5-43FE-B5B3-FAB02C4305CF}">
      <dgm:prSet/>
      <dgm:spPr/>
      <dgm:t>
        <a:bodyPr/>
        <a:lstStyle/>
        <a:p>
          <a:r>
            <a:rPr lang="zh-CN"/>
            <a:t>目标：</a:t>
          </a:r>
          <a:endParaRPr lang="en-US"/>
        </a:p>
      </dgm:t>
    </dgm:pt>
    <dgm:pt modelId="{9F5D5586-551B-44C0-961B-A8DD7B5BA34D}" type="parTrans" cxnId="{F54CD176-4898-4BAB-93FF-EF06264CCCD9}">
      <dgm:prSet/>
      <dgm:spPr/>
      <dgm:t>
        <a:bodyPr/>
        <a:lstStyle/>
        <a:p>
          <a:endParaRPr lang="en-US"/>
        </a:p>
      </dgm:t>
    </dgm:pt>
    <dgm:pt modelId="{2847191B-E65B-4C36-93A0-61E08337143A}" type="sibTrans" cxnId="{F54CD176-4898-4BAB-93FF-EF06264CCCD9}">
      <dgm:prSet/>
      <dgm:spPr/>
      <dgm:t>
        <a:bodyPr/>
        <a:lstStyle/>
        <a:p>
          <a:endParaRPr lang="en-US"/>
        </a:p>
      </dgm:t>
    </dgm:pt>
    <dgm:pt modelId="{898E2BB0-6A16-46E3-B507-E580756B1AA9}">
      <dgm:prSet/>
      <dgm:spPr/>
      <dgm:t>
        <a:bodyPr/>
        <a:lstStyle/>
        <a:p>
          <a:r>
            <a:rPr lang="zh-CN"/>
            <a:t>在医疗卫生管理或服务的应用场景下</a:t>
          </a:r>
          <a:endParaRPr lang="en-US"/>
        </a:p>
      </dgm:t>
    </dgm:pt>
    <dgm:pt modelId="{13E9963B-9117-4497-9765-594D5989532A}" type="parTrans" cxnId="{5EBA70E3-2FFF-4072-9977-100F91F2689E}">
      <dgm:prSet/>
      <dgm:spPr/>
      <dgm:t>
        <a:bodyPr/>
        <a:lstStyle/>
        <a:p>
          <a:endParaRPr lang="en-US"/>
        </a:p>
      </dgm:t>
    </dgm:pt>
    <dgm:pt modelId="{F349AAEE-53C3-4D0D-94FB-1C6B110BC00C}" type="sibTrans" cxnId="{5EBA70E3-2FFF-4072-9977-100F91F2689E}">
      <dgm:prSet/>
      <dgm:spPr/>
      <dgm:t>
        <a:bodyPr/>
        <a:lstStyle/>
        <a:p>
          <a:endParaRPr lang="en-US"/>
        </a:p>
      </dgm:t>
    </dgm:pt>
    <dgm:pt modelId="{1B38CA90-9A36-4DDA-8A47-18D60325E454}">
      <dgm:prSet/>
      <dgm:spPr/>
      <dgm:t>
        <a:bodyPr/>
        <a:lstStyle/>
        <a:p>
          <a:r>
            <a:rPr lang="zh-CN" dirty="0"/>
            <a:t>理解网络技术的</a:t>
          </a:r>
          <a:r>
            <a:rPr lang="zh-CN" dirty="0">
              <a:solidFill>
                <a:srgbClr val="FF0000"/>
              </a:solidFill>
            </a:rPr>
            <a:t>角色</a:t>
          </a:r>
          <a:endParaRPr lang="en-US" dirty="0">
            <a:solidFill>
              <a:srgbClr val="FF0000"/>
            </a:solidFill>
          </a:endParaRPr>
        </a:p>
      </dgm:t>
    </dgm:pt>
    <dgm:pt modelId="{4F2B92E2-4CA8-4F4D-B5FE-7E1C3D966058}" type="parTrans" cxnId="{F2AD1320-7720-4055-98C3-E39FB16D5C5C}">
      <dgm:prSet/>
      <dgm:spPr/>
      <dgm:t>
        <a:bodyPr/>
        <a:lstStyle/>
        <a:p>
          <a:endParaRPr lang="en-US"/>
        </a:p>
      </dgm:t>
    </dgm:pt>
    <dgm:pt modelId="{DDAB6865-BEB0-4F72-A09F-84CD17A77B4B}" type="sibTrans" cxnId="{F2AD1320-7720-4055-98C3-E39FB16D5C5C}">
      <dgm:prSet/>
      <dgm:spPr/>
      <dgm:t>
        <a:bodyPr/>
        <a:lstStyle/>
        <a:p>
          <a:endParaRPr lang="en-US"/>
        </a:p>
      </dgm:t>
    </dgm:pt>
    <dgm:pt modelId="{525F7864-6350-4898-B53A-EF4153C2ED6D}">
      <dgm:prSet/>
      <dgm:spPr/>
      <dgm:t>
        <a:bodyPr/>
        <a:lstStyle/>
        <a:p>
          <a:r>
            <a:rPr lang="zh-CN" dirty="0"/>
            <a:t>理解网络技术</a:t>
          </a:r>
          <a:r>
            <a:rPr lang="zh-CN" dirty="0">
              <a:solidFill>
                <a:srgbClr val="FF0000"/>
              </a:solidFill>
            </a:rPr>
            <a:t>如何发挥作用</a:t>
          </a:r>
          <a:endParaRPr lang="en-US" dirty="0">
            <a:solidFill>
              <a:srgbClr val="FF0000"/>
            </a:solidFill>
          </a:endParaRPr>
        </a:p>
      </dgm:t>
    </dgm:pt>
    <dgm:pt modelId="{D81DB67C-DB39-4080-BEBB-CBF67FC78166}" type="parTrans" cxnId="{0449A93D-A3D8-4C5A-BB18-D7BC4026F5DB}">
      <dgm:prSet/>
      <dgm:spPr/>
      <dgm:t>
        <a:bodyPr/>
        <a:lstStyle/>
        <a:p>
          <a:endParaRPr lang="en-US"/>
        </a:p>
      </dgm:t>
    </dgm:pt>
    <dgm:pt modelId="{AB7DE60B-E65B-474D-A84A-434B02B78B25}" type="sibTrans" cxnId="{0449A93D-A3D8-4C5A-BB18-D7BC4026F5DB}">
      <dgm:prSet/>
      <dgm:spPr/>
      <dgm:t>
        <a:bodyPr/>
        <a:lstStyle/>
        <a:p>
          <a:endParaRPr lang="en-US"/>
        </a:p>
      </dgm:t>
    </dgm:pt>
    <dgm:pt modelId="{7DFB66D9-3531-41C7-8CF0-DB1C902DA35C}">
      <dgm:prSet/>
      <dgm:spPr/>
      <dgm:t>
        <a:bodyPr/>
        <a:lstStyle/>
        <a:p>
          <a:r>
            <a:rPr lang="zh-CN" dirty="0"/>
            <a:t>理解如何</a:t>
          </a:r>
          <a:r>
            <a:rPr lang="zh-CN" dirty="0">
              <a:solidFill>
                <a:srgbClr val="FF0000"/>
              </a:solidFill>
            </a:rPr>
            <a:t>设计</a:t>
          </a:r>
          <a:r>
            <a:rPr lang="zh-CN" dirty="0"/>
            <a:t>网络技术以符合应用场景</a:t>
          </a:r>
          <a:endParaRPr lang="en-US" dirty="0"/>
        </a:p>
      </dgm:t>
    </dgm:pt>
    <dgm:pt modelId="{C2815353-3BB0-4D4C-AF02-3C354C545A76}" type="parTrans" cxnId="{BE4D4507-2D90-46BB-95D7-38ADCE43AC96}">
      <dgm:prSet/>
      <dgm:spPr/>
      <dgm:t>
        <a:bodyPr/>
        <a:lstStyle/>
        <a:p>
          <a:endParaRPr lang="en-US"/>
        </a:p>
      </dgm:t>
    </dgm:pt>
    <dgm:pt modelId="{C5E2F1FF-80B8-446B-81D5-7C4ACA213BCB}" type="sibTrans" cxnId="{BE4D4507-2D90-46BB-95D7-38ADCE43AC96}">
      <dgm:prSet/>
      <dgm:spPr/>
      <dgm:t>
        <a:bodyPr/>
        <a:lstStyle/>
        <a:p>
          <a:endParaRPr lang="en-US"/>
        </a:p>
      </dgm:t>
    </dgm:pt>
    <dgm:pt modelId="{FFC37055-7DBC-492E-AAA6-686050D485E9}" type="pres">
      <dgm:prSet presAssocID="{487921FE-04E5-4C8E-91C2-985AA84F1097}" presName="linear" presStyleCnt="0">
        <dgm:presLayoutVars>
          <dgm:dir/>
          <dgm:animLvl val="lvl"/>
          <dgm:resizeHandles val="exact"/>
        </dgm:presLayoutVars>
      </dgm:prSet>
      <dgm:spPr/>
    </dgm:pt>
    <dgm:pt modelId="{E3E76A6F-7D5D-42EB-8A7D-FBFA0DC9B6A4}" type="pres">
      <dgm:prSet presAssocID="{29FDC3C5-DDB7-419E-9F3A-21118DAC99EE}" presName="parentLin" presStyleCnt="0"/>
      <dgm:spPr/>
    </dgm:pt>
    <dgm:pt modelId="{AE41BB11-0747-4DDB-B79C-28543F18BC2B}" type="pres">
      <dgm:prSet presAssocID="{29FDC3C5-DDB7-419E-9F3A-21118DAC99EE}" presName="parentLeftMargin" presStyleLbl="node1" presStyleIdx="0" presStyleCnt="3"/>
      <dgm:spPr/>
    </dgm:pt>
    <dgm:pt modelId="{0129B97E-08B8-4B7D-B0FB-911564ACA6DF}" type="pres">
      <dgm:prSet presAssocID="{29FDC3C5-DDB7-419E-9F3A-21118DAC99EE}" presName="parentText" presStyleLbl="node1" presStyleIdx="0" presStyleCnt="3">
        <dgm:presLayoutVars>
          <dgm:chMax val="0"/>
          <dgm:bulletEnabled val="1"/>
        </dgm:presLayoutVars>
      </dgm:prSet>
      <dgm:spPr/>
    </dgm:pt>
    <dgm:pt modelId="{7FC470E2-3D5B-48A8-8685-31B4D5CF6E05}" type="pres">
      <dgm:prSet presAssocID="{29FDC3C5-DDB7-419E-9F3A-21118DAC99EE}" presName="negativeSpace" presStyleCnt="0"/>
      <dgm:spPr/>
    </dgm:pt>
    <dgm:pt modelId="{EFF7CCA4-9148-4D6A-A09F-E33CC914646D}" type="pres">
      <dgm:prSet presAssocID="{29FDC3C5-DDB7-419E-9F3A-21118DAC99EE}" presName="childText" presStyleLbl="conFgAcc1" presStyleIdx="0" presStyleCnt="3">
        <dgm:presLayoutVars>
          <dgm:bulletEnabled val="1"/>
        </dgm:presLayoutVars>
      </dgm:prSet>
      <dgm:spPr/>
    </dgm:pt>
    <dgm:pt modelId="{A18955B4-C5FC-491F-B685-E01F5173F96F}" type="pres">
      <dgm:prSet presAssocID="{192433A7-FD54-4A1C-9209-1822F3433C71}" presName="spaceBetweenRectangles" presStyleCnt="0"/>
      <dgm:spPr/>
    </dgm:pt>
    <dgm:pt modelId="{DB0E2067-281C-49E1-AFC9-4D35925F8E29}" type="pres">
      <dgm:prSet presAssocID="{57DBE32B-DC1C-4629-99A7-65D23327F6F7}" presName="parentLin" presStyleCnt="0"/>
      <dgm:spPr/>
    </dgm:pt>
    <dgm:pt modelId="{B591658A-BB6F-44F9-BBC9-5162D4BF6D72}" type="pres">
      <dgm:prSet presAssocID="{57DBE32B-DC1C-4629-99A7-65D23327F6F7}" presName="parentLeftMargin" presStyleLbl="node1" presStyleIdx="0" presStyleCnt="3"/>
      <dgm:spPr/>
    </dgm:pt>
    <dgm:pt modelId="{5E349CC0-B717-4A19-9348-1A9ABE080FA4}" type="pres">
      <dgm:prSet presAssocID="{57DBE32B-DC1C-4629-99A7-65D23327F6F7}" presName="parentText" presStyleLbl="node1" presStyleIdx="1" presStyleCnt="3">
        <dgm:presLayoutVars>
          <dgm:chMax val="0"/>
          <dgm:bulletEnabled val="1"/>
        </dgm:presLayoutVars>
      </dgm:prSet>
      <dgm:spPr/>
    </dgm:pt>
    <dgm:pt modelId="{6CFA6B9C-9CEF-4C42-95F2-58AE86F1E268}" type="pres">
      <dgm:prSet presAssocID="{57DBE32B-DC1C-4629-99A7-65D23327F6F7}" presName="negativeSpace" presStyleCnt="0"/>
      <dgm:spPr/>
    </dgm:pt>
    <dgm:pt modelId="{64BD2405-DE2F-45A6-A207-C7F5C597E703}" type="pres">
      <dgm:prSet presAssocID="{57DBE32B-DC1C-4629-99A7-65D23327F6F7}" presName="childText" presStyleLbl="conFgAcc1" presStyleIdx="1" presStyleCnt="3">
        <dgm:presLayoutVars>
          <dgm:bulletEnabled val="1"/>
        </dgm:presLayoutVars>
      </dgm:prSet>
      <dgm:spPr/>
    </dgm:pt>
    <dgm:pt modelId="{9CFA89C1-C558-42A9-B089-A6D7876E55CA}" type="pres">
      <dgm:prSet presAssocID="{CF4123A2-14C3-47EC-9D7D-BDFC0294EA1E}" presName="spaceBetweenRectangles" presStyleCnt="0"/>
      <dgm:spPr/>
    </dgm:pt>
    <dgm:pt modelId="{3B9D20F9-FBE2-427F-A88C-427DC777BFB0}" type="pres">
      <dgm:prSet presAssocID="{F5E944CC-07D5-43FE-B5B3-FAB02C4305CF}" presName="parentLin" presStyleCnt="0"/>
      <dgm:spPr/>
    </dgm:pt>
    <dgm:pt modelId="{20FAE96E-EE8E-4524-81B4-1992513C7BF6}" type="pres">
      <dgm:prSet presAssocID="{F5E944CC-07D5-43FE-B5B3-FAB02C4305CF}" presName="parentLeftMargin" presStyleLbl="node1" presStyleIdx="1" presStyleCnt="3"/>
      <dgm:spPr/>
    </dgm:pt>
    <dgm:pt modelId="{F21F6538-6C6D-4D21-8754-C2329B443F51}" type="pres">
      <dgm:prSet presAssocID="{F5E944CC-07D5-43FE-B5B3-FAB02C4305CF}" presName="parentText" presStyleLbl="node1" presStyleIdx="2" presStyleCnt="3">
        <dgm:presLayoutVars>
          <dgm:chMax val="0"/>
          <dgm:bulletEnabled val="1"/>
        </dgm:presLayoutVars>
      </dgm:prSet>
      <dgm:spPr/>
    </dgm:pt>
    <dgm:pt modelId="{8FC009F5-81E5-456F-8858-9418671CFB7F}" type="pres">
      <dgm:prSet presAssocID="{F5E944CC-07D5-43FE-B5B3-FAB02C4305CF}" presName="negativeSpace" presStyleCnt="0"/>
      <dgm:spPr/>
    </dgm:pt>
    <dgm:pt modelId="{A77D0874-AC81-452F-A254-60F49BD71385}" type="pres">
      <dgm:prSet presAssocID="{F5E944CC-07D5-43FE-B5B3-FAB02C4305CF}" presName="childText" presStyleLbl="conFgAcc1" presStyleIdx="2" presStyleCnt="3">
        <dgm:presLayoutVars>
          <dgm:bulletEnabled val="1"/>
        </dgm:presLayoutVars>
      </dgm:prSet>
      <dgm:spPr/>
    </dgm:pt>
  </dgm:ptLst>
  <dgm:cxnLst>
    <dgm:cxn modelId="{BE4D4507-2D90-46BB-95D7-38ADCE43AC96}" srcId="{F5E944CC-07D5-43FE-B5B3-FAB02C4305CF}" destId="{7DFB66D9-3531-41C7-8CF0-DB1C902DA35C}" srcOrd="3" destOrd="0" parTransId="{C2815353-3BB0-4D4C-AF02-3C354C545A76}" sibTransId="{C5E2F1FF-80B8-446B-81D5-7C4ACA213BCB}"/>
    <dgm:cxn modelId="{F2AD1320-7720-4055-98C3-E39FB16D5C5C}" srcId="{F5E944CC-07D5-43FE-B5B3-FAB02C4305CF}" destId="{1B38CA90-9A36-4DDA-8A47-18D60325E454}" srcOrd="1" destOrd="0" parTransId="{4F2B92E2-4CA8-4F4D-B5FE-7E1C3D966058}" sibTransId="{DDAB6865-BEB0-4F72-A09F-84CD17A77B4B}"/>
    <dgm:cxn modelId="{0449A93D-A3D8-4C5A-BB18-D7BC4026F5DB}" srcId="{F5E944CC-07D5-43FE-B5B3-FAB02C4305CF}" destId="{525F7864-6350-4898-B53A-EF4153C2ED6D}" srcOrd="2" destOrd="0" parTransId="{D81DB67C-DB39-4080-BEBB-CBF67FC78166}" sibTransId="{AB7DE60B-E65B-474D-A84A-434B02B78B25}"/>
    <dgm:cxn modelId="{A9FE2E6B-042F-4135-B61E-FAB7B15E458B}" type="presOf" srcId="{525F7864-6350-4898-B53A-EF4153C2ED6D}" destId="{A77D0874-AC81-452F-A254-60F49BD71385}" srcOrd="0" destOrd="2" presId="urn:microsoft.com/office/officeart/2005/8/layout/list1"/>
    <dgm:cxn modelId="{B4267370-2C7D-48EB-A42B-EF3798928877}" srcId="{487921FE-04E5-4C8E-91C2-985AA84F1097}" destId="{29FDC3C5-DDB7-419E-9F3A-21118DAC99EE}" srcOrd="0" destOrd="0" parTransId="{B0FD4C77-34AC-4521-ACD8-784E09BDAF8E}" sibTransId="{192433A7-FD54-4A1C-9209-1822F3433C71}"/>
    <dgm:cxn modelId="{70CAD953-B479-4DF2-BD1F-119D70647466}" type="presOf" srcId="{1B38CA90-9A36-4DDA-8A47-18D60325E454}" destId="{A77D0874-AC81-452F-A254-60F49BD71385}" srcOrd="0" destOrd="1" presId="urn:microsoft.com/office/officeart/2005/8/layout/list1"/>
    <dgm:cxn modelId="{F54CD176-4898-4BAB-93FF-EF06264CCCD9}" srcId="{487921FE-04E5-4C8E-91C2-985AA84F1097}" destId="{F5E944CC-07D5-43FE-B5B3-FAB02C4305CF}" srcOrd="2" destOrd="0" parTransId="{9F5D5586-551B-44C0-961B-A8DD7B5BA34D}" sibTransId="{2847191B-E65B-4C36-93A0-61E08337143A}"/>
    <dgm:cxn modelId="{AAAF7081-B484-4E70-92DC-7458D02754A8}" type="presOf" srcId="{898E2BB0-6A16-46E3-B507-E580756B1AA9}" destId="{A77D0874-AC81-452F-A254-60F49BD71385}" srcOrd="0" destOrd="0" presId="urn:microsoft.com/office/officeart/2005/8/layout/list1"/>
    <dgm:cxn modelId="{7A87C888-F767-4BE4-8638-1A0CB5EDB5F0}" type="presOf" srcId="{F5E944CC-07D5-43FE-B5B3-FAB02C4305CF}" destId="{F21F6538-6C6D-4D21-8754-C2329B443F51}" srcOrd="1" destOrd="0" presId="urn:microsoft.com/office/officeart/2005/8/layout/list1"/>
    <dgm:cxn modelId="{F545E988-1BB6-4D79-B871-A0111C8C9213}" type="presOf" srcId="{F5E944CC-07D5-43FE-B5B3-FAB02C4305CF}" destId="{20FAE96E-EE8E-4524-81B4-1992513C7BF6}" srcOrd="0" destOrd="0" presId="urn:microsoft.com/office/officeart/2005/8/layout/list1"/>
    <dgm:cxn modelId="{3321B1AA-0C91-4D55-A5BD-4B7690955870}" srcId="{487921FE-04E5-4C8E-91C2-985AA84F1097}" destId="{57DBE32B-DC1C-4629-99A7-65D23327F6F7}" srcOrd="1" destOrd="0" parTransId="{8EB3502B-08BF-4B5D-81FA-72EDD0A970E6}" sibTransId="{CF4123A2-14C3-47EC-9D7D-BDFC0294EA1E}"/>
    <dgm:cxn modelId="{AD9720BA-8889-453F-9691-C932ABD6FA24}" type="presOf" srcId="{7DFB66D9-3531-41C7-8CF0-DB1C902DA35C}" destId="{A77D0874-AC81-452F-A254-60F49BD71385}" srcOrd="0" destOrd="3" presId="urn:microsoft.com/office/officeart/2005/8/layout/list1"/>
    <dgm:cxn modelId="{5E0EA3BC-9AD2-4FC0-9589-630891481A84}" type="presOf" srcId="{57DBE32B-DC1C-4629-99A7-65D23327F6F7}" destId="{B591658A-BB6F-44F9-BBC9-5162D4BF6D72}" srcOrd="0" destOrd="0" presId="urn:microsoft.com/office/officeart/2005/8/layout/list1"/>
    <dgm:cxn modelId="{78B529CB-FE22-482D-AE46-9F6714B5B608}" type="presOf" srcId="{29FDC3C5-DDB7-419E-9F3A-21118DAC99EE}" destId="{0129B97E-08B8-4B7D-B0FB-911564ACA6DF}" srcOrd="1" destOrd="0" presId="urn:microsoft.com/office/officeart/2005/8/layout/list1"/>
    <dgm:cxn modelId="{8D7B3CDD-E207-453E-B88A-B128B6ACB211}" type="presOf" srcId="{29FDC3C5-DDB7-419E-9F3A-21118DAC99EE}" destId="{AE41BB11-0747-4DDB-B79C-28543F18BC2B}" srcOrd="0" destOrd="0" presId="urn:microsoft.com/office/officeart/2005/8/layout/list1"/>
    <dgm:cxn modelId="{5EBA70E3-2FFF-4072-9977-100F91F2689E}" srcId="{F5E944CC-07D5-43FE-B5B3-FAB02C4305CF}" destId="{898E2BB0-6A16-46E3-B507-E580756B1AA9}" srcOrd="0" destOrd="0" parTransId="{13E9963B-9117-4497-9765-594D5989532A}" sibTransId="{F349AAEE-53C3-4D0D-94FB-1C6B110BC00C}"/>
    <dgm:cxn modelId="{2DD0A8E7-7EDE-40E3-B0A7-22D445A0944B}" type="presOf" srcId="{57DBE32B-DC1C-4629-99A7-65D23327F6F7}" destId="{5E349CC0-B717-4A19-9348-1A9ABE080FA4}" srcOrd="1" destOrd="0" presId="urn:microsoft.com/office/officeart/2005/8/layout/list1"/>
    <dgm:cxn modelId="{FD7BF9F9-38C8-4158-8C93-E82117A482E9}" type="presOf" srcId="{487921FE-04E5-4C8E-91C2-985AA84F1097}" destId="{FFC37055-7DBC-492E-AAA6-686050D485E9}" srcOrd="0" destOrd="0" presId="urn:microsoft.com/office/officeart/2005/8/layout/list1"/>
    <dgm:cxn modelId="{B08C0FB7-8A01-4C2C-9BC6-5CEF306AF662}" type="presParOf" srcId="{FFC37055-7DBC-492E-AAA6-686050D485E9}" destId="{E3E76A6F-7D5D-42EB-8A7D-FBFA0DC9B6A4}" srcOrd="0" destOrd="0" presId="urn:microsoft.com/office/officeart/2005/8/layout/list1"/>
    <dgm:cxn modelId="{B8250824-FBDD-4B7A-8DAA-721536890FF5}" type="presParOf" srcId="{E3E76A6F-7D5D-42EB-8A7D-FBFA0DC9B6A4}" destId="{AE41BB11-0747-4DDB-B79C-28543F18BC2B}" srcOrd="0" destOrd="0" presId="urn:microsoft.com/office/officeart/2005/8/layout/list1"/>
    <dgm:cxn modelId="{01F15028-F0F0-478A-BA69-B985D73F2D83}" type="presParOf" srcId="{E3E76A6F-7D5D-42EB-8A7D-FBFA0DC9B6A4}" destId="{0129B97E-08B8-4B7D-B0FB-911564ACA6DF}" srcOrd="1" destOrd="0" presId="urn:microsoft.com/office/officeart/2005/8/layout/list1"/>
    <dgm:cxn modelId="{493C78BA-EE97-4FCF-869E-490676B077F6}" type="presParOf" srcId="{FFC37055-7DBC-492E-AAA6-686050D485E9}" destId="{7FC470E2-3D5B-48A8-8685-31B4D5CF6E05}" srcOrd="1" destOrd="0" presId="urn:microsoft.com/office/officeart/2005/8/layout/list1"/>
    <dgm:cxn modelId="{077ACB43-F1A0-42BE-9ABA-C7CC4D499A9B}" type="presParOf" srcId="{FFC37055-7DBC-492E-AAA6-686050D485E9}" destId="{EFF7CCA4-9148-4D6A-A09F-E33CC914646D}" srcOrd="2" destOrd="0" presId="urn:microsoft.com/office/officeart/2005/8/layout/list1"/>
    <dgm:cxn modelId="{2F30B329-A563-4F24-8B72-C90C7F1DD1B4}" type="presParOf" srcId="{FFC37055-7DBC-492E-AAA6-686050D485E9}" destId="{A18955B4-C5FC-491F-B685-E01F5173F96F}" srcOrd="3" destOrd="0" presId="urn:microsoft.com/office/officeart/2005/8/layout/list1"/>
    <dgm:cxn modelId="{69A6D833-9C89-4BB8-B297-5F8C70BFCD4F}" type="presParOf" srcId="{FFC37055-7DBC-492E-AAA6-686050D485E9}" destId="{DB0E2067-281C-49E1-AFC9-4D35925F8E29}" srcOrd="4" destOrd="0" presId="urn:microsoft.com/office/officeart/2005/8/layout/list1"/>
    <dgm:cxn modelId="{4CE50C63-30CA-441A-8DAB-07E92F61C7F5}" type="presParOf" srcId="{DB0E2067-281C-49E1-AFC9-4D35925F8E29}" destId="{B591658A-BB6F-44F9-BBC9-5162D4BF6D72}" srcOrd="0" destOrd="0" presId="urn:microsoft.com/office/officeart/2005/8/layout/list1"/>
    <dgm:cxn modelId="{95761704-BC2E-4CD0-B6D1-4A5C3CB307F4}" type="presParOf" srcId="{DB0E2067-281C-49E1-AFC9-4D35925F8E29}" destId="{5E349CC0-B717-4A19-9348-1A9ABE080FA4}" srcOrd="1" destOrd="0" presId="urn:microsoft.com/office/officeart/2005/8/layout/list1"/>
    <dgm:cxn modelId="{4073C6D0-E345-4347-84E0-D644EA533C43}" type="presParOf" srcId="{FFC37055-7DBC-492E-AAA6-686050D485E9}" destId="{6CFA6B9C-9CEF-4C42-95F2-58AE86F1E268}" srcOrd="5" destOrd="0" presId="urn:microsoft.com/office/officeart/2005/8/layout/list1"/>
    <dgm:cxn modelId="{17530299-C0CD-47F1-9CC5-6DA7C834AE73}" type="presParOf" srcId="{FFC37055-7DBC-492E-AAA6-686050D485E9}" destId="{64BD2405-DE2F-45A6-A207-C7F5C597E703}" srcOrd="6" destOrd="0" presId="urn:microsoft.com/office/officeart/2005/8/layout/list1"/>
    <dgm:cxn modelId="{C8F48DBD-6001-4289-8D91-F66D7CA91026}" type="presParOf" srcId="{FFC37055-7DBC-492E-AAA6-686050D485E9}" destId="{9CFA89C1-C558-42A9-B089-A6D7876E55CA}" srcOrd="7" destOrd="0" presId="urn:microsoft.com/office/officeart/2005/8/layout/list1"/>
    <dgm:cxn modelId="{2377D351-C95D-418A-BBDE-54951663D3C6}" type="presParOf" srcId="{FFC37055-7DBC-492E-AAA6-686050D485E9}" destId="{3B9D20F9-FBE2-427F-A88C-427DC777BFB0}" srcOrd="8" destOrd="0" presId="urn:microsoft.com/office/officeart/2005/8/layout/list1"/>
    <dgm:cxn modelId="{5B0FC93A-63C1-46E7-8F0B-E9D91D03E3F8}" type="presParOf" srcId="{3B9D20F9-FBE2-427F-A88C-427DC777BFB0}" destId="{20FAE96E-EE8E-4524-81B4-1992513C7BF6}" srcOrd="0" destOrd="0" presId="urn:microsoft.com/office/officeart/2005/8/layout/list1"/>
    <dgm:cxn modelId="{1D39D9CA-73BD-4358-9A8C-C9A1EBA56A20}" type="presParOf" srcId="{3B9D20F9-FBE2-427F-A88C-427DC777BFB0}" destId="{F21F6538-6C6D-4D21-8754-C2329B443F51}" srcOrd="1" destOrd="0" presId="urn:microsoft.com/office/officeart/2005/8/layout/list1"/>
    <dgm:cxn modelId="{3FE2AF61-0801-45F8-BBB7-C5A46C189596}" type="presParOf" srcId="{FFC37055-7DBC-492E-AAA6-686050D485E9}" destId="{8FC009F5-81E5-456F-8858-9418671CFB7F}" srcOrd="9" destOrd="0" presId="urn:microsoft.com/office/officeart/2005/8/layout/list1"/>
    <dgm:cxn modelId="{F38E248A-B94A-46D0-AF8A-04C5CF8D016D}" type="presParOf" srcId="{FFC37055-7DBC-492E-AAA6-686050D485E9}" destId="{A77D0874-AC81-452F-A254-60F49BD7138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7CCA4-9148-4D6A-A09F-E33CC914646D}">
      <dsp:nvSpPr>
        <dsp:cNvPr id="0" name=""/>
        <dsp:cNvSpPr/>
      </dsp:nvSpPr>
      <dsp:spPr>
        <a:xfrm>
          <a:off x="0" y="583374"/>
          <a:ext cx="7242048" cy="680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29B97E-08B8-4B7D-B0FB-911564ACA6DF}">
      <dsp:nvSpPr>
        <dsp:cNvPr id="0" name=""/>
        <dsp:cNvSpPr/>
      </dsp:nvSpPr>
      <dsp:spPr>
        <a:xfrm>
          <a:off x="362102" y="184853"/>
          <a:ext cx="5069433" cy="797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613" tIns="0" rIns="191613" bIns="0" numCol="1" spcCol="1270" anchor="ctr" anchorCtr="0">
          <a:noAutofit/>
        </a:bodyPr>
        <a:lstStyle/>
        <a:p>
          <a:pPr marL="0" lvl="0" indent="0" algn="l" defTabSz="1200150">
            <a:lnSpc>
              <a:spcPct val="90000"/>
            </a:lnSpc>
            <a:spcBef>
              <a:spcPct val="0"/>
            </a:spcBef>
            <a:spcAft>
              <a:spcPct val="35000"/>
            </a:spcAft>
            <a:buNone/>
          </a:pPr>
          <a:r>
            <a:rPr lang="zh-CN" sz="2700" kern="1200"/>
            <a:t>技术：网络技术</a:t>
          </a:r>
          <a:endParaRPr lang="en-US" sz="2700" kern="1200"/>
        </a:p>
      </dsp:txBody>
      <dsp:txXfrm>
        <a:off x="401010" y="223761"/>
        <a:ext cx="4991617" cy="719224"/>
      </dsp:txXfrm>
    </dsp:sp>
    <dsp:sp modelId="{64BD2405-DE2F-45A6-A207-C7F5C597E703}">
      <dsp:nvSpPr>
        <dsp:cNvPr id="0" name=""/>
        <dsp:cNvSpPr/>
      </dsp:nvSpPr>
      <dsp:spPr>
        <a:xfrm>
          <a:off x="0" y="1808094"/>
          <a:ext cx="7242048" cy="680400"/>
        </a:xfrm>
        <a:prstGeom prst="rect">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349CC0-B717-4A19-9348-1A9ABE080FA4}">
      <dsp:nvSpPr>
        <dsp:cNvPr id="0" name=""/>
        <dsp:cNvSpPr/>
      </dsp:nvSpPr>
      <dsp:spPr>
        <a:xfrm>
          <a:off x="362102" y="1409574"/>
          <a:ext cx="5069433" cy="79704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613" tIns="0" rIns="191613" bIns="0" numCol="1" spcCol="1270" anchor="ctr" anchorCtr="0">
          <a:noAutofit/>
        </a:bodyPr>
        <a:lstStyle/>
        <a:p>
          <a:pPr marL="0" lvl="0" indent="0" algn="l" defTabSz="1200150">
            <a:lnSpc>
              <a:spcPct val="90000"/>
            </a:lnSpc>
            <a:spcBef>
              <a:spcPct val="0"/>
            </a:spcBef>
            <a:spcAft>
              <a:spcPct val="35000"/>
            </a:spcAft>
            <a:buNone/>
          </a:pPr>
          <a:r>
            <a:rPr lang="zh-CN" sz="2700" kern="1200"/>
            <a:t>应用场景：医疗卫生管理</a:t>
          </a:r>
          <a:r>
            <a:rPr lang="en-US" sz="2700" kern="1200"/>
            <a:t>/</a:t>
          </a:r>
          <a:r>
            <a:rPr lang="zh-CN" sz="2700" kern="1200"/>
            <a:t>服务</a:t>
          </a:r>
          <a:endParaRPr lang="en-US" sz="2700" kern="1200"/>
        </a:p>
      </dsp:txBody>
      <dsp:txXfrm>
        <a:off x="401010" y="1448482"/>
        <a:ext cx="4991617" cy="719224"/>
      </dsp:txXfrm>
    </dsp:sp>
    <dsp:sp modelId="{A77D0874-AC81-452F-A254-60F49BD71385}">
      <dsp:nvSpPr>
        <dsp:cNvPr id="0" name=""/>
        <dsp:cNvSpPr/>
      </dsp:nvSpPr>
      <dsp:spPr>
        <a:xfrm>
          <a:off x="0" y="3032814"/>
          <a:ext cx="7242048" cy="2679075"/>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2063" tIns="562356" rIns="562063" bIns="192024" numCol="1" spcCol="1270" anchor="t" anchorCtr="0">
          <a:noAutofit/>
        </a:bodyPr>
        <a:lstStyle/>
        <a:p>
          <a:pPr marL="228600" lvl="1" indent="-228600" algn="l" defTabSz="1200150">
            <a:lnSpc>
              <a:spcPct val="90000"/>
            </a:lnSpc>
            <a:spcBef>
              <a:spcPct val="0"/>
            </a:spcBef>
            <a:spcAft>
              <a:spcPct val="15000"/>
            </a:spcAft>
            <a:buChar char="•"/>
          </a:pPr>
          <a:r>
            <a:rPr lang="zh-CN" sz="2700" kern="1200"/>
            <a:t>在医疗卫生管理或服务的应用场景下</a:t>
          </a:r>
          <a:endParaRPr lang="en-US" sz="2700" kern="1200"/>
        </a:p>
        <a:p>
          <a:pPr marL="228600" lvl="1" indent="-228600" algn="l" defTabSz="1200150">
            <a:lnSpc>
              <a:spcPct val="90000"/>
            </a:lnSpc>
            <a:spcBef>
              <a:spcPct val="0"/>
            </a:spcBef>
            <a:spcAft>
              <a:spcPct val="15000"/>
            </a:spcAft>
            <a:buChar char="•"/>
          </a:pPr>
          <a:r>
            <a:rPr lang="zh-CN" sz="2700" kern="1200" dirty="0"/>
            <a:t>理解网络技术的</a:t>
          </a:r>
          <a:r>
            <a:rPr lang="zh-CN" sz="2700" kern="1200" dirty="0">
              <a:solidFill>
                <a:srgbClr val="FF0000"/>
              </a:solidFill>
            </a:rPr>
            <a:t>角色</a:t>
          </a:r>
          <a:endParaRPr lang="en-US" sz="2700" kern="1200" dirty="0">
            <a:solidFill>
              <a:srgbClr val="FF0000"/>
            </a:solidFill>
          </a:endParaRPr>
        </a:p>
        <a:p>
          <a:pPr marL="228600" lvl="1" indent="-228600" algn="l" defTabSz="1200150">
            <a:lnSpc>
              <a:spcPct val="90000"/>
            </a:lnSpc>
            <a:spcBef>
              <a:spcPct val="0"/>
            </a:spcBef>
            <a:spcAft>
              <a:spcPct val="15000"/>
            </a:spcAft>
            <a:buChar char="•"/>
          </a:pPr>
          <a:r>
            <a:rPr lang="zh-CN" sz="2700" kern="1200" dirty="0"/>
            <a:t>理解网络技术</a:t>
          </a:r>
          <a:r>
            <a:rPr lang="zh-CN" sz="2700" kern="1200" dirty="0">
              <a:solidFill>
                <a:srgbClr val="FF0000"/>
              </a:solidFill>
            </a:rPr>
            <a:t>如何发挥作用</a:t>
          </a:r>
          <a:endParaRPr lang="en-US" sz="2700" kern="1200" dirty="0">
            <a:solidFill>
              <a:srgbClr val="FF0000"/>
            </a:solidFill>
          </a:endParaRPr>
        </a:p>
        <a:p>
          <a:pPr marL="228600" lvl="1" indent="-228600" algn="l" defTabSz="1200150">
            <a:lnSpc>
              <a:spcPct val="90000"/>
            </a:lnSpc>
            <a:spcBef>
              <a:spcPct val="0"/>
            </a:spcBef>
            <a:spcAft>
              <a:spcPct val="15000"/>
            </a:spcAft>
            <a:buChar char="•"/>
          </a:pPr>
          <a:r>
            <a:rPr lang="zh-CN" sz="2700" kern="1200" dirty="0"/>
            <a:t>理解如何</a:t>
          </a:r>
          <a:r>
            <a:rPr lang="zh-CN" sz="2700" kern="1200" dirty="0">
              <a:solidFill>
                <a:srgbClr val="FF0000"/>
              </a:solidFill>
            </a:rPr>
            <a:t>设计</a:t>
          </a:r>
          <a:r>
            <a:rPr lang="zh-CN" sz="2700" kern="1200" dirty="0"/>
            <a:t>网络技术以符合应用场景</a:t>
          </a:r>
          <a:endParaRPr lang="en-US" sz="2700" kern="1200" dirty="0"/>
        </a:p>
      </dsp:txBody>
      <dsp:txXfrm>
        <a:off x="0" y="3032814"/>
        <a:ext cx="7242048" cy="2679075"/>
      </dsp:txXfrm>
    </dsp:sp>
    <dsp:sp modelId="{F21F6538-6C6D-4D21-8754-C2329B443F51}">
      <dsp:nvSpPr>
        <dsp:cNvPr id="0" name=""/>
        <dsp:cNvSpPr/>
      </dsp:nvSpPr>
      <dsp:spPr>
        <a:xfrm>
          <a:off x="362102" y="2634294"/>
          <a:ext cx="5069433" cy="7970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613" tIns="0" rIns="191613" bIns="0" numCol="1" spcCol="1270" anchor="ctr" anchorCtr="0">
          <a:noAutofit/>
        </a:bodyPr>
        <a:lstStyle/>
        <a:p>
          <a:pPr marL="0" lvl="0" indent="0" algn="l" defTabSz="1200150">
            <a:lnSpc>
              <a:spcPct val="90000"/>
            </a:lnSpc>
            <a:spcBef>
              <a:spcPct val="0"/>
            </a:spcBef>
            <a:spcAft>
              <a:spcPct val="35000"/>
            </a:spcAft>
            <a:buNone/>
          </a:pPr>
          <a:r>
            <a:rPr lang="zh-CN" sz="2700" kern="1200"/>
            <a:t>目标：</a:t>
          </a:r>
          <a:endParaRPr lang="en-US" sz="2700" kern="1200"/>
        </a:p>
      </dsp:txBody>
      <dsp:txXfrm>
        <a:off x="401010" y="2673202"/>
        <a:ext cx="4991617" cy="71922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E87C7-1903-4EA4-9CEF-3DA56EC63B5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40C2DD-8C59-4B17-A9C7-D067298860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DA01753-DE91-49C3-9400-008BA703C13B}"/>
              </a:ext>
            </a:extLst>
          </p:cNvPr>
          <p:cNvSpPr>
            <a:spLocks noGrp="1"/>
          </p:cNvSpPr>
          <p:nvPr>
            <p:ph type="dt" sz="half" idx="10"/>
          </p:nvPr>
        </p:nvSpPr>
        <p:spPr/>
        <p:txBody>
          <a:bodyPr/>
          <a:lstStyle/>
          <a:p>
            <a:fld id="{27A33D78-948E-4289-A477-D161AEE13F2B}" type="datetimeFigureOut">
              <a:rPr lang="zh-CN" altLang="en-US" smtClean="0"/>
              <a:t>2020/4/23</a:t>
            </a:fld>
            <a:endParaRPr lang="zh-CN" altLang="en-US"/>
          </a:p>
        </p:txBody>
      </p:sp>
      <p:sp>
        <p:nvSpPr>
          <p:cNvPr id="5" name="页脚占位符 4">
            <a:extLst>
              <a:ext uri="{FF2B5EF4-FFF2-40B4-BE49-F238E27FC236}">
                <a16:creationId xmlns:a16="http://schemas.microsoft.com/office/drawing/2014/main" id="{76E6703A-1DD9-401A-AEA6-217A09B666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DAA8EF-693B-4D30-AF9F-7FB9EB5D44BB}"/>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2189674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C9E9-C0F1-4565-BA5D-984DF954587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644BB4A-C4AD-4B26-94AC-2D82CCA65FC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6F1A9C7-BA6C-4403-8141-3A7A248BD680}"/>
              </a:ext>
            </a:extLst>
          </p:cNvPr>
          <p:cNvSpPr>
            <a:spLocks noGrp="1"/>
          </p:cNvSpPr>
          <p:nvPr>
            <p:ph type="dt" sz="half" idx="10"/>
          </p:nvPr>
        </p:nvSpPr>
        <p:spPr/>
        <p:txBody>
          <a:bodyPr/>
          <a:lstStyle/>
          <a:p>
            <a:fld id="{27A33D78-948E-4289-A477-D161AEE13F2B}" type="datetimeFigureOut">
              <a:rPr lang="zh-CN" altLang="en-US" smtClean="0"/>
              <a:t>2020/4/23</a:t>
            </a:fld>
            <a:endParaRPr lang="zh-CN" altLang="en-US"/>
          </a:p>
        </p:txBody>
      </p:sp>
      <p:sp>
        <p:nvSpPr>
          <p:cNvPr id="5" name="页脚占位符 4">
            <a:extLst>
              <a:ext uri="{FF2B5EF4-FFF2-40B4-BE49-F238E27FC236}">
                <a16:creationId xmlns:a16="http://schemas.microsoft.com/office/drawing/2014/main" id="{ECE12676-2472-442F-AADF-0BAA008DB1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E0F9A8-44AA-42FD-B99F-BD20FB85B9B6}"/>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3469615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13DB2B-53E8-4061-90C0-38DEEED24CD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0FC2DEB-D2D3-4F49-9D24-9C9BE60F0FA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3B7D831-2B32-4C9A-8546-6C6B4796F12E}"/>
              </a:ext>
            </a:extLst>
          </p:cNvPr>
          <p:cNvSpPr>
            <a:spLocks noGrp="1"/>
          </p:cNvSpPr>
          <p:nvPr>
            <p:ph type="dt" sz="half" idx="10"/>
          </p:nvPr>
        </p:nvSpPr>
        <p:spPr/>
        <p:txBody>
          <a:bodyPr/>
          <a:lstStyle/>
          <a:p>
            <a:fld id="{27A33D78-948E-4289-A477-D161AEE13F2B}" type="datetimeFigureOut">
              <a:rPr lang="zh-CN" altLang="en-US" smtClean="0"/>
              <a:t>2020/4/23</a:t>
            </a:fld>
            <a:endParaRPr lang="zh-CN" altLang="en-US"/>
          </a:p>
        </p:txBody>
      </p:sp>
      <p:sp>
        <p:nvSpPr>
          <p:cNvPr id="5" name="页脚占位符 4">
            <a:extLst>
              <a:ext uri="{FF2B5EF4-FFF2-40B4-BE49-F238E27FC236}">
                <a16:creationId xmlns:a16="http://schemas.microsoft.com/office/drawing/2014/main" id="{7D557AFB-C335-47E2-90BF-2595E13AA4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31FC46-5C18-4DEC-99A4-4ABA53994C3D}"/>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703681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F502D-915F-4F35-BA99-6E704D876C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F355-4BA0-4AAB-B862-0BF190DBF8B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F82A185-AD41-40ED-85B9-2D5CEAB54D82}"/>
              </a:ext>
            </a:extLst>
          </p:cNvPr>
          <p:cNvSpPr>
            <a:spLocks noGrp="1"/>
          </p:cNvSpPr>
          <p:nvPr>
            <p:ph type="dt" sz="half" idx="10"/>
          </p:nvPr>
        </p:nvSpPr>
        <p:spPr/>
        <p:txBody>
          <a:bodyPr/>
          <a:lstStyle/>
          <a:p>
            <a:fld id="{27A33D78-948E-4289-A477-D161AEE13F2B}" type="datetimeFigureOut">
              <a:rPr lang="zh-CN" altLang="en-US" smtClean="0"/>
              <a:t>2020/4/23</a:t>
            </a:fld>
            <a:endParaRPr lang="zh-CN" altLang="en-US"/>
          </a:p>
        </p:txBody>
      </p:sp>
      <p:sp>
        <p:nvSpPr>
          <p:cNvPr id="5" name="页脚占位符 4">
            <a:extLst>
              <a:ext uri="{FF2B5EF4-FFF2-40B4-BE49-F238E27FC236}">
                <a16:creationId xmlns:a16="http://schemas.microsoft.com/office/drawing/2014/main" id="{8B65F7B0-9BA5-4903-8073-0EFCC1E420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E6DE61-5ED2-47F5-81FB-6D98E5A75DC3}"/>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3867775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2A8C0-F91D-4469-A6DD-53AB03B8CE1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9757E23-4571-46F0-BB02-824303D66F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9F9A26E-2D08-4CA3-9DB1-BFAC933544E5}"/>
              </a:ext>
            </a:extLst>
          </p:cNvPr>
          <p:cNvSpPr>
            <a:spLocks noGrp="1"/>
          </p:cNvSpPr>
          <p:nvPr>
            <p:ph type="dt" sz="half" idx="10"/>
          </p:nvPr>
        </p:nvSpPr>
        <p:spPr/>
        <p:txBody>
          <a:bodyPr/>
          <a:lstStyle/>
          <a:p>
            <a:fld id="{27A33D78-948E-4289-A477-D161AEE13F2B}" type="datetimeFigureOut">
              <a:rPr lang="zh-CN" altLang="en-US" smtClean="0"/>
              <a:t>2020/4/23</a:t>
            </a:fld>
            <a:endParaRPr lang="zh-CN" altLang="en-US"/>
          </a:p>
        </p:txBody>
      </p:sp>
      <p:sp>
        <p:nvSpPr>
          <p:cNvPr id="5" name="页脚占位符 4">
            <a:extLst>
              <a:ext uri="{FF2B5EF4-FFF2-40B4-BE49-F238E27FC236}">
                <a16:creationId xmlns:a16="http://schemas.microsoft.com/office/drawing/2014/main" id="{36FB3B16-F6E0-471F-B0D2-0C7F29E4FFF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021ECD-9348-4B2C-AD6A-8CC710F74C22}"/>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4157366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C937F0-34A2-462D-B8D4-E0E30D744A9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6DC197F-44FF-4C03-9FA1-45F52541A29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2BE0BD6-D0FB-44A9-8CB6-299DD9D796A8}"/>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B43BFE0-E5F7-44C2-A881-0247624990BA}"/>
              </a:ext>
            </a:extLst>
          </p:cNvPr>
          <p:cNvSpPr>
            <a:spLocks noGrp="1"/>
          </p:cNvSpPr>
          <p:nvPr>
            <p:ph type="dt" sz="half" idx="10"/>
          </p:nvPr>
        </p:nvSpPr>
        <p:spPr/>
        <p:txBody>
          <a:bodyPr/>
          <a:lstStyle/>
          <a:p>
            <a:fld id="{27A33D78-948E-4289-A477-D161AEE13F2B}" type="datetimeFigureOut">
              <a:rPr lang="zh-CN" altLang="en-US" smtClean="0"/>
              <a:t>2020/4/23</a:t>
            </a:fld>
            <a:endParaRPr lang="zh-CN" altLang="en-US"/>
          </a:p>
        </p:txBody>
      </p:sp>
      <p:sp>
        <p:nvSpPr>
          <p:cNvPr id="6" name="页脚占位符 5">
            <a:extLst>
              <a:ext uri="{FF2B5EF4-FFF2-40B4-BE49-F238E27FC236}">
                <a16:creationId xmlns:a16="http://schemas.microsoft.com/office/drawing/2014/main" id="{96D048F1-6E97-4D81-AC10-C910EE1B3E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6E2AAA7-0D79-43AE-A1E9-A9A00E52CB32}"/>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615187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0D3FD-AD52-410D-92E6-B9C64CB96BB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0A0F665-3EDE-4F89-910F-292A892E9F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F01B86B-93EB-47A3-8341-ECC18B2B5F6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DF8124B-DC24-4001-BB56-E8FF5BD6A8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3D1CB7C-55D2-4A28-97C4-415B621941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D7D0E66-9715-43E6-B444-5FC80FE79B40}"/>
              </a:ext>
            </a:extLst>
          </p:cNvPr>
          <p:cNvSpPr>
            <a:spLocks noGrp="1"/>
          </p:cNvSpPr>
          <p:nvPr>
            <p:ph type="dt" sz="half" idx="10"/>
          </p:nvPr>
        </p:nvSpPr>
        <p:spPr/>
        <p:txBody>
          <a:bodyPr/>
          <a:lstStyle/>
          <a:p>
            <a:fld id="{27A33D78-948E-4289-A477-D161AEE13F2B}" type="datetimeFigureOut">
              <a:rPr lang="zh-CN" altLang="en-US" smtClean="0"/>
              <a:t>2020/4/23</a:t>
            </a:fld>
            <a:endParaRPr lang="zh-CN" altLang="en-US"/>
          </a:p>
        </p:txBody>
      </p:sp>
      <p:sp>
        <p:nvSpPr>
          <p:cNvPr id="8" name="页脚占位符 7">
            <a:extLst>
              <a:ext uri="{FF2B5EF4-FFF2-40B4-BE49-F238E27FC236}">
                <a16:creationId xmlns:a16="http://schemas.microsoft.com/office/drawing/2014/main" id="{F0D49EB9-3E5B-46BD-85B2-EB8C44AE498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A94AC16-3BB7-45BD-BFB4-85F87CFDC4C2}"/>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3894607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139A0-7270-4585-B124-9E07A1FDDA4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9826B63-2FE6-4CA7-AA57-1FDDA8EDFACD}"/>
              </a:ext>
            </a:extLst>
          </p:cNvPr>
          <p:cNvSpPr>
            <a:spLocks noGrp="1"/>
          </p:cNvSpPr>
          <p:nvPr>
            <p:ph type="dt" sz="half" idx="10"/>
          </p:nvPr>
        </p:nvSpPr>
        <p:spPr/>
        <p:txBody>
          <a:bodyPr/>
          <a:lstStyle/>
          <a:p>
            <a:fld id="{27A33D78-948E-4289-A477-D161AEE13F2B}" type="datetimeFigureOut">
              <a:rPr lang="zh-CN" altLang="en-US" smtClean="0"/>
              <a:t>2020/4/23</a:t>
            </a:fld>
            <a:endParaRPr lang="zh-CN" altLang="en-US"/>
          </a:p>
        </p:txBody>
      </p:sp>
      <p:sp>
        <p:nvSpPr>
          <p:cNvPr id="4" name="页脚占位符 3">
            <a:extLst>
              <a:ext uri="{FF2B5EF4-FFF2-40B4-BE49-F238E27FC236}">
                <a16:creationId xmlns:a16="http://schemas.microsoft.com/office/drawing/2014/main" id="{ED3FD79D-E129-4B1C-AF1B-ED2744B6333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C8D5716-E756-4A46-B321-C80B1C8EC774}"/>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690240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566A234-A243-493E-8C63-11E303756758}"/>
              </a:ext>
            </a:extLst>
          </p:cNvPr>
          <p:cNvSpPr>
            <a:spLocks noGrp="1"/>
          </p:cNvSpPr>
          <p:nvPr>
            <p:ph type="dt" sz="half" idx="10"/>
          </p:nvPr>
        </p:nvSpPr>
        <p:spPr/>
        <p:txBody>
          <a:bodyPr/>
          <a:lstStyle/>
          <a:p>
            <a:fld id="{27A33D78-948E-4289-A477-D161AEE13F2B}" type="datetimeFigureOut">
              <a:rPr lang="zh-CN" altLang="en-US" smtClean="0"/>
              <a:t>2020/4/23</a:t>
            </a:fld>
            <a:endParaRPr lang="zh-CN" altLang="en-US"/>
          </a:p>
        </p:txBody>
      </p:sp>
      <p:sp>
        <p:nvSpPr>
          <p:cNvPr id="3" name="页脚占位符 2">
            <a:extLst>
              <a:ext uri="{FF2B5EF4-FFF2-40B4-BE49-F238E27FC236}">
                <a16:creationId xmlns:a16="http://schemas.microsoft.com/office/drawing/2014/main" id="{4587863A-D167-48D9-89B3-C2D0A521C8E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547CA16-8545-4A97-AFFD-9A23B681EE17}"/>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2525764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E91B2-77E9-451C-8FB7-58608FB0F04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D2F55C1-C8D8-4FDF-AB5D-799B7409DC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E8BEB80-436A-4D60-907E-0C6BD853D9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4A74F42-0BBF-44A9-BCD9-8EB1463C1995}"/>
              </a:ext>
            </a:extLst>
          </p:cNvPr>
          <p:cNvSpPr>
            <a:spLocks noGrp="1"/>
          </p:cNvSpPr>
          <p:nvPr>
            <p:ph type="dt" sz="half" idx="10"/>
          </p:nvPr>
        </p:nvSpPr>
        <p:spPr/>
        <p:txBody>
          <a:bodyPr/>
          <a:lstStyle/>
          <a:p>
            <a:fld id="{27A33D78-948E-4289-A477-D161AEE13F2B}" type="datetimeFigureOut">
              <a:rPr lang="zh-CN" altLang="en-US" smtClean="0"/>
              <a:t>2020/4/23</a:t>
            </a:fld>
            <a:endParaRPr lang="zh-CN" altLang="en-US"/>
          </a:p>
        </p:txBody>
      </p:sp>
      <p:sp>
        <p:nvSpPr>
          <p:cNvPr id="6" name="页脚占位符 5">
            <a:extLst>
              <a:ext uri="{FF2B5EF4-FFF2-40B4-BE49-F238E27FC236}">
                <a16:creationId xmlns:a16="http://schemas.microsoft.com/office/drawing/2014/main" id="{1FEB3C7F-DC87-48F1-910F-2117FB0A87F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4FE84-E574-4E65-A9DB-ACB4377F8253}"/>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161244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D481D-CD19-4B8D-A1AC-435192235F6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EA3656B-50E6-44E4-86CF-D415000902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E98B79-C25B-4B9D-BF0C-F11860853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F572997-0325-4FD5-B103-11A83B810B5B}"/>
              </a:ext>
            </a:extLst>
          </p:cNvPr>
          <p:cNvSpPr>
            <a:spLocks noGrp="1"/>
          </p:cNvSpPr>
          <p:nvPr>
            <p:ph type="dt" sz="half" idx="10"/>
          </p:nvPr>
        </p:nvSpPr>
        <p:spPr/>
        <p:txBody>
          <a:bodyPr/>
          <a:lstStyle/>
          <a:p>
            <a:fld id="{27A33D78-948E-4289-A477-D161AEE13F2B}" type="datetimeFigureOut">
              <a:rPr lang="zh-CN" altLang="en-US" smtClean="0"/>
              <a:t>2020/4/23</a:t>
            </a:fld>
            <a:endParaRPr lang="zh-CN" altLang="en-US"/>
          </a:p>
        </p:txBody>
      </p:sp>
      <p:sp>
        <p:nvSpPr>
          <p:cNvPr id="6" name="页脚占位符 5">
            <a:extLst>
              <a:ext uri="{FF2B5EF4-FFF2-40B4-BE49-F238E27FC236}">
                <a16:creationId xmlns:a16="http://schemas.microsoft.com/office/drawing/2014/main" id="{A27A8951-F246-4543-B064-1786F2156BB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02C669-D989-4535-922D-85BEEBD9C83F}"/>
              </a:ext>
            </a:extLst>
          </p:cNvPr>
          <p:cNvSpPr>
            <a:spLocks noGrp="1"/>
          </p:cNvSpPr>
          <p:nvPr>
            <p:ph type="sldNum" sz="quarter" idx="12"/>
          </p:nvPr>
        </p:nvSpPr>
        <p:spPr/>
        <p:txBody>
          <a:body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3553488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B7251F-41A0-45E5-9D91-5241424259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DF04183-E777-41DC-8AB7-7FDFC44C21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0E3590D-DB2B-4433-B49F-8B4C876899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A33D78-948E-4289-A477-D161AEE13F2B}" type="datetimeFigureOut">
              <a:rPr lang="zh-CN" altLang="en-US" smtClean="0"/>
              <a:t>2020/4/23</a:t>
            </a:fld>
            <a:endParaRPr lang="zh-CN" altLang="en-US"/>
          </a:p>
        </p:txBody>
      </p:sp>
      <p:sp>
        <p:nvSpPr>
          <p:cNvPr id="5" name="页脚占位符 4">
            <a:extLst>
              <a:ext uri="{FF2B5EF4-FFF2-40B4-BE49-F238E27FC236}">
                <a16:creationId xmlns:a16="http://schemas.microsoft.com/office/drawing/2014/main" id="{80DB8E3F-4E82-402F-B69F-B436DC7309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2FD4B26-A8E4-4882-97A1-47C24460C5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42CB32-FA38-4249-9A90-56AC0418C7DC}" type="slidenum">
              <a:rPr lang="zh-CN" altLang="en-US" smtClean="0"/>
              <a:t>‹#›</a:t>
            </a:fld>
            <a:endParaRPr lang="zh-CN" altLang="en-US"/>
          </a:p>
        </p:txBody>
      </p:sp>
    </p:spTree>
    <p:extLst>
      <p:ext uri="{BB962C8B-B14F-4D97-AF65-F5344CB8AC3E}">
        <p14:creationId xmlns:p14="http://schemas.microsoft.com/office/powerpoint/2010/main" val="2505633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843C3-8DA8-4C44-9848-963612C66CC1}"/>
              </a:ext>
            </a:extLst>
          </p:cNvPr>
          <p:cNvSpPr>
            <a:spLocks noGrp="1"/>
          </p:cNvSpPr>
          <p:nvPr>
            <p:ph type="ctrTitle"/>
          </p:nvPr>
        </p:nvSpPr>
        <p:spPr>
          <a:xfrm>
            <a:off x="1524000" y="787083"/>
            <a:ext cx="9144000" cy="2387600"/>
          </a:xfrm>
        </p:spPr>
        <p:txBody>
          <a:bodyPr/>
          <a:lstStyle/>
          <a:p>
            <a:r>
              <a:rPr lang="zh-CN" altLang="en-US" dirty="0"/>
              <a:t>网络设计与应用（一）：</a:t>
            </a:r>
            <a:br>
              <a:rPr lang="en-US" altLang="zh-CN" dirty="0"/>
            </a:br>
            <a:r>
              <a:rPr lang="zh-CN" altLang="en-US" dirty="0"/>
              <a:t>现代网络概论</a:t>
            </a:r>
          </a:p>
        </p:txBody>
      </p:sp>
      <p:sp>
        <p:nvSpPr>
          <p:cNvPr id="3" name="副标题 2">
            <a:extLst>
              <a:ext uri="{FF2B5EF4-FFF2-40B4-BE49-F238E27FC236}">
                <a16:creationId xmlns:a16="http://schemas.microsoft.com/office/drawing/2014/main" id="{82720A68-4F40-4B8F-836A-BC1C0C66CA76}"/>
              </a:ext>
            </a:extLst>
          </p:cNvPr>
          <p:cNvSpPr>
            <a:spLocks noGrp="1"/>
          </p:cNvSpPr>
          <p:nvPr>
            <p:ph type="subTitle" idx="1"/>
          </p:nvPr>
        </p:nvSpPr>
        <p:spPr>
          <a:xfrm>
            <a:off x="1524000" y="3602038"/>
            <a:ext cx="9144000" cy="2006282"/>
          </a:xfrm>
        </p:spPr>
        <p:txBody>
          <a:bodyPr>
            <a:noAutofit/>
          </a:bodyPr>
          <a:lstStyle/>
          <a:p>
            <a:r>
              <a:rPr lang="zh-CN" altLang="en-US" sz="3600" dirty="0"/>
              <a:t>医药卫生管理学院</a:t>
            </a:r>
            <a:endParaRPr lang="en-US" altLang="zh-CN" sz="3600" dirty="0"/>
          </a:p>
          <a:p>
            <a:r>
              <a:rPr lang="zh-CN" altLang="en-US" sz="3600" dirty="0"/>
              <a:t>授课教师：吴    翔</a:t>
            </a:r>
            <a:endParaRPr lang="en-US" altLang="zh-CN" sz="3600" dirty="0"/>
          </a:p>
          <a:p>
            <a:r>
              <a:rPr lang="zh-CN" altLang="en-US" sz="3600" dirty="0"/>
              <a:t>   日期：</a:t>
            </a:r>
            <a:r>
              <a:rPr lang="en-US" altLang="zh-CN" sz="3600" dirty="0"/>
              <a:t>April 13-22, 2020</a:t>
            </a:r>
            <a:endParaRPr lang="zh-CN" altLang="en-US" sz="3600" dirty="0"/>
          </a:p>
        </p:txBody>
      </p:sp>
    </p:spTree>
    <p:extLst>
      <p:ext uri="{BB962C8B-B14F-4D97-AF65-F5344CB8AC3E}">
        <p14:creationId xmlns:p14="http://schemas.microsoft.com/office/powerpoint/2010/main" val="185052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F7F53-E888-4A1D-8629-5D065ECCAB6E}"/>
              </a:ext>
            </a:extLst>
          </p:cNvPr>
          <p:cNvSpPr>
            <a:spLocks noGrp="1"/>
          </p:cNvSpPr>
          <p:nvPr>
            <p:ph type="title"/>
          </p:nvPr>
        </p:nvSpPr>
        <p:spPr/>
        <p:txBody>
          <a:bodyPr/>
          <a:lstStyle/>
          <a:p>
            <a:r>
              <a:rPr lang="zh-CN" altLang="en-US" dirty="0"/>
              <a:t>教学内容</a:t>
            </a:r>
          </a:p>
        </p:txBody>
      </p:sp>
      <p:sp>
        <p:nvSpPr>
          <p:cNvPr id="3" name="内容占位符 2">
            <a:extLst>
              <a:ext uri="{FF2B5EF4-FFF2-40B4-BE49-F238E27FC236}">
                <a16:creationId xmlns:a16="http://schemas.microsoft.com/office/drawing/2014/main" id="{A77EB807-F267-4108-ACF8-EA38B6FC7CE4}"/>
              </a:ext>
            </a:extLst>
          </p:cNvPr>
          <p:cNvSpPr>
            <a:spLocks noGrp="1"/>
          </p:cNvSpPr>
          <p:nvPr>
            <p:ph idx="1"/>
          </p:nvPr>
        </p:nvSpPr>
        <p:spPr/>
        <p:txBody>
          <a:bodyPr>
            <a:normAutofit/>
          </a:bodyPr>
          <a:lstStyle/>
          <a:p>
            <a:pPr marL="514350" indent="-514350">
              <a:buFont typeface="+mj-lt"/>
              <a:buAutoNum type="arabicPeriod"/>
            </a:pPr>
            <a:r>
              <a:rPr lang="zh-CN" altLang="en-US" sz="3200" dirty="0"/>
              <a:t>应用场景中的互联网特征</a:t>
            </a:r>
            <a:endParaRPr lang="en-US" altLang="zh-CN" sz="3200" dirty="0"/>
          </a:p>
          <a:p>
            <a:pPr marL="514350" indent="-514350">
              <a:buFont typeface="+mj-lt"/>
              <a:buAutoNum type="arabicPeriod"/>
            </a:pPr>
            <a:r>
              <a:rPr lang="en-US" altLang="zh-CN" sz="3200" dirty="0"/>
              <a:t>ITA</a:t>
            </a:r>
            <a:r>
              <a:rPr lang="zh-CN" altLang="en-US" sz="3200" dirty="0"/>
              <a:t>视角</a:t>
            </a:r>
            <a:endParaRPr lang="en-US" altLang="zh-CN" sz="3200" dirty="0"/>
          </a:p>
          <a:p>
            <a:pPr marL="514350" indent="-514350">
              <a:buFont typeface="+mj-lt"/>
              <a:buAutoNum type="arabicPeriod"/>
            </a:pPr>
            <a:r>
              <a:rPr lang="zh-CN" altLang="en-US" sz="3200" dirty="0"/>
              <a:t>信息系统成功模型</a:t>
            </a:r>
            <a:endParaRPr lang="en-US" altLang="zh-CN" sz="3200" dirty="0"/>
          </a:p>
          <a:p>
            <a:pPr marL="514350" indent="-514350">
              <a:buFont typeface="+mj-lt"/>
              <a:buAutoNum type="arabicPeriod"/>
            </a:pPr>
            <a:r>
              <a:rPr lang="zh-CN" altLang="en-US" sz="3200" dirty="0"/>
              <a:t>任务技术匹配理论</a:t>
            </a:r>
            <a:endParaRPr lang="en-US" altLang="zh-CN" sz="3200" dirty="0"/>
          </a:p>
          <a:p>
            <a:pPr marL="514350" indent="-514350">
              <a:buFont typeface="+mj-lt"/>
              <a:buAutoNum type="arabicPeriod"/>
            </a:pPr>
            <a:r>
              <a:rPr lang="zh-CN" altLang="en-US" sz="3200" dirty="0"/>
              <a:t>社会认知理论</a:t>
            </a:r>
            <a:endParaRPr lang="en-US" altLang="zh-CN" sz="3200" dirty="0"/>
          </a:p>
        </p:txBody>
      </p:sp>
    </p:spTree>
    <p:extLst>
      <p:ext uri="{BB962C8B-B14F-4D97-AF65-F5344CB8AC3E}">
        <p14:creationId xmlns:p14="http://schemas.microsoft.com/office/powerpoint/2010/main" val="24577682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4CD8A46-57E0-4BD4-AE45-41EDD7E7452D}"/>
              </a:ext>
            </a:extLst>
          </p:cNvPr>
          <p:cNvSpPr>
            <a:spLocks noGrp="1"/>
          </p:cNvSpPr>
          <p:nvPr>
            <p:ph idx="1"/>
          </p:nvPr>
        </p:nvSpPr>
        <p:spPr>
          <a:xfrm>
            <a:off x="2040572" y="4754880"/>
            <a:ext cx="7934008" cy="1371600"/>
          </a:xfrm>
        </p:spPr>
        <p:txBody>
          <a:bodyPr>
            <a:normAutofit/>
          </a:bodyPr>
          <a:lstStyle/>
          <a:p>
            <a:pPr marL="0" indent="0">
              <a:buNone/>
            </a:pPr>
            <a:r>
              <a:rPr lang="zh-CN" altLang="en-US" dirty="0">
                <a:solidFill>
                  <a:srgbClr val="FF0000"/>
                </a:solidFill>
              </a:rPr>
              <a:t>下行速度</a:t>
            </a:r>
            <a:endParaRPr lang="en-US" altLang="zh-CN" dirty="0">
              <a:solidFill>
                <a:srgbClr val="FF0000"/>
              </a:solidFill>
            </a:endParaRPr>
          </a:p>
          <a:p>
            <a:pPr marL="0" indent="0">
              <a:buNone/>
            </a:pPr>
            <a:r>
              <a:rPr lang="en-US" altLang="zh-CN" dirty="0"/>
              <a:t>FTTH &gt; HFC &gt; DSL</a:t>
            </a:r>
            <a:endParaRPr lang="zh-CN" altLang="en-US" dirty="0"/>
          </a:p>
        </p:txBody>
      </p:sp>
      <p:pic>
        <p:nvPicPr>
          <p:cNvPr id="4" name="图片 3">
            <a:extLst>
              <a:ext uri="{FF2B5EF4-FFF2-40B4-BE49-F238E27FC236}">
                <a16:creationId xmlns:a16="http://schemas.microsoft.com/office/drawing/2014/main" id="{56E8B02F-4EBC-43FF-BE5E-6B626BCC2F41}"/>
              </a:ext>
            </a:extLst>
          </p:cNvPr>
          <p:cNvPicPr>
            <a:picLocks noChangeAspect="1"/>
          </p:cNvPicPr>
          <p:nvPr/>
        </p:nvPicPr>
        <p:blipFill>
          <a:blip r:embed="rId2"/>
          <a:stretch>
            <a:fillRect/>
          </a:stretch>
        </p:blipFill>
        <p:spPr>
          <a:xfrm>
            <a:off x="1728152" y="555625"/>
            <a:ext cx="8562975" cy="3790950"/>
          </a:xfrm>
          <a:prstGeom prst="rect">
            <a:avLst/>
          </a:prstGeom>
        </p:spPr>
      </p:pic>
    </p:spTree>
    <p:extLst>
      <p:ext uri="{BB962C8B-B14F-4D97-AF65-F5344CB8AC3E}">
        <p14:creationId xmlns:p14="http://schemas.microsoft.com/office/powerpoint/2010/main" val="38594057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89CA4-CCA8-45FF-A141-1773BDA17697}"/>
              </a:ext>
            </a:extLst>
          </p:cNvPr>
          <p:cNvSpPr>
            <a:spLocks noGrp="1"/>
          </p:cNvSpPr>
          <p:nvPr>
            <p:ph type="title"/>
          </p:nvPr>
        </p:nvSpPr>
        <p:spPr/>
        <p:txBody>
          <a:bodyPr/>
          <a:lstStyle/>
          <a:p>
            <a:r>
              <a:rPr lang="zh-CN" altLang="en-US" dirty="0"/>
              <a:t>公司接入：局域网</a:t>
            </a:r>
          </a:p>
        </p:txBody>
      </p:sp>
      <p:sp>
        <p:nvSpPr>
          <p:cNvPr id="3" name="内容占位符 2">
            <a:extLst>
              <a:ext uri="{FF2B5EF4-FFF2-40B4-BE49-F238E27FC236}">
                <a16:creationId xmlns:a16="http://schemas.microsoft.com/office/drawing/2014/main" id="{F6453A23-98D5-4DAA-90F4-F8149F93D0F5}"/>
              </a:ext>
            </a:extLst>
          </p:cNvPr>
          <p:cNvSpPr>
            <a:spLocks noGrp="1"/>
          </p:cNvSpPr>
          <p:nvPr>
            <p:ph idx="1"/>
          </p:nvPr>
        </p:nvSpPr>
        <p:spPr>
          <a:xfrm>
            <a:off x="838200" y="1534160"/>
            <a:ext cx="10515600" cy="4958715"/>
          </a:xfrm>
        </p:spPr>
        <p:txBody>
          <a:bodyPr>
            <a:normAutofit/>
          </a:bodyPr>
          <a:lstStyle/>
          <a:p>
            <a:r>
              <a:rPr lang="zh-CN" altLang="en-US" sz="3200" dirty="0"/>
              <a:t>在公司和大学等机构，</a:t>
            </a:r>
            <a:r>
              <a:rPr lang="zh-CN" altLang="en-US" sz="3200" dirty="0">
                <a:solidFill>
                  <a:srgbClr val="FF0000"/>
                </a:solidFill>
              </a:rPr>
              <a:t>局域网</a:t>
            </a:r>
            <a:r>
              <a:rPr lang="zh-CN" altLang="en-US" sz="3200" dirty="0"/>
              <a:t>（</a:t>
            </a:r>
            <a:r>
              <a:rPr lang="en-US" altLang="zh-CN" sz="3200" dirty="0"/>
              <a:t>local area network, LAN</a:t>
            </a:r>
            <a:r>
              <a:rPr lang="zh-CN" altLang="en-US" sz="3200" dirty="0"/>
              <a:t>）通常被用于连接终端系统与边缘路由器。</a:t>
            </a:r>
            <a:r>
              <a:rPr lang="en-US" altLang="zh-CN" sz="3200" dirty="0"/>
              <a:t>LAN</a:t>
            </a:r>
            <a:r>
              <a:rPr lang="zh-CN" altLang="en-US" sz="3200" dirty="0"/>
              <a:t>技术中，</a:t>
            </a:r>
            <a:r>
              <a:rPr lang="zh-CN" altLang="en-US" sz="3200" dirty="0">
                <a:solidFill>
                  <a:srgbClr val="FF0000"/>
                </a:solidFill>
              </a:rPr>
              <a:t>以太网</a:t>
            </a:r>
            <a:r>
              <a:rPr lang="zh-CN" altLang="en-US" sz="3200" dirty="0"/>
              <a:t>（</a:t>
            </a:r>
            <a:r>
              <a:rPr lang="en-US" altLang="zh-CN" sz="3200" dirty="0"/>
              <a:t>Ethernet</a:t>
            </a:r>
            <a:r>
              <a:rPr lang="zh-CN" altLang="en-US" sz="3200" dirty="0"/>
              <a:t>）是最主流的访问技术</a:t>
            </a:r>
            <a:endParaRPr lang="en-US" altLang="zh-CN" sz="3200" dirty="0"/>
          </a:p>
          <a:p>
            <a:r>
              <a:rPr lang="zh-CN" altLang="en-US" sz="3200" dirty="0"/>
              <a:t>以太网：用户使用</a:t>
            </a:r>
            <a:r>
              <a:rPr lang="zh-CN" altLang="en-US" sz="3200" dirty="0">
                <a:solidFill>
                  <a:srgbClr val="FF0000"/>
                </a:solidFill>
              </a:rPr>
              <a:t>双绞铜线</a:t>
            </a:r>
            <a:r>
              <a:rPr lang="zh-CN" altLang="en-US" sz="3200" dirty="0"/>
              <a:t>连接到</a:t>
            </a:r>
            <a:r>
              <a:rPr lang="zh-CN" altLang="en-US" sz="3200" dirty="0">
                <a:solidFill>
                  <a:srgbClr val="FF0000"/>
                </a:solidFill>
              </a:rPr>
              <a:t>以太网交换机</a:t>
            </a:r>
            <a:r>
              <a:rPr lang="zh-CN" altLang="en-US" sz="3200" dirty="0"/>
              <a:t>，然后再连接到更大的网络中</a:t>
            </a:r>
            <a:endParaRPr lang="en-US" altLang="zh-CN" sz="3200" dirty="0"/>
          </a:p>
        </p:txBody>
      </p:sp>
    </p:spTree>
    <p:extLst>
      <p:ext uri="{BB962C8B-B14F-4D97-AF65-F5344CB8AC3E}">
        <p14:creationId xmlns:p14="http://schemas.microsoft.com/office/powerpoint/2010/main" val="24001559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6492354-C6C3-4181-9308-92EDBE898905}"/>
              </a:ext>
            </a:extLst>
          </p:cNvPr>
          <p:cNvPicPr>
            <a:picLocks noChangeAspect="1"/>
          </p:cNvPicPr>
          <p:nvPr/>
        </p:nvPicPr>
        <p:blipFill>
          <a:blip r:embed="rId2"/>
          <a:stretch>
            <a:fillRect/>
          </a:stretch>
        </p:blipFill>
        <p:spPr>
          <a:xfrm>
            <a:off x="2281555" y="1261427"/>
            <a:ext cx="8096250" cy="4162425"/>
          </a:xfrm>
          <a:prstGeom prst="rect">
            <a:avLst/>
          </a:prstGeom>
        </p:spPr>
      </p:pic>
    </p:spTree>
    <p:extLst>
      <p:ext uri="{BB962C8B-B14F-4D97-AF65-F5344CB8AC3E}">
        <p14:creationId xmlns:p14="http://schemas.microsoft.com/office/powerpoint/2010/main" val="10077400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89CA4-CCA8-45FF-A141-1773BDA17697}"/>
              </a:ext>
            </a:extLst>
          </p:cNvPr>
          <p:cNvSpPr>
            <a:spLocks noGrp="1"/>
          </p:cNvSpPr>
          <p:nvPr>
            <p:ph type="title"/>
          </p:nvPr>
        </p:nvSpPr>
        <p:spPr/>
        <p:txBody>
          <a:bodyPr/>
          <a:lstStyle/>
          <a:p>
            <a:r>
              <a:rPr lang="zh-CN" altLang="en-US" dirty="0"/>
              <a:t>无线广域网</a:t>
            </a:r>
          </a:p>
        </p:txBody>
      </p:sp>
      <p:sp>
        <p:nvSpPr>
          <p:cNvPr id="3" name="内容占位符 2">
            <a:extLst>
              <a:ext uri="{FF2B5EF4-FFF2-40B4-BE49-F238E27FC236}">
                <a16:creationId xmlns:a16="http://schemas.microsoft.com/office/drawing/2014/main" id="{F6453A23-98D5-4DAA-90F4-F8149F93D0F5}"/>
              </a:ext>
            </a:extLst>
          </p:cNvPr>
          <p:cNvSpPr>
            <a:spLocks noGrp="1"/>
          </p:cNvSpPr>
          <p:nvPr>
            <p:ph idx="1"/>
          </p:nvPr>
        </p:nvSpPr>
        <p:spPr>
          <a:xfrm>
            <a:off x="838200" y="1534161"/>
            <a:ext cx="10515600" cy="3799840"/>
          </a:xfrm>
        </p:spPr>
        <p:txBody>
          <a:bodyPr>
            <a:normAutofit/>
          </a:bodyPr>
          <a:lstStyle/>
          <a:p>
            <a:r>
              <a:rPr lang="zh-CN" altLang="en-US" sz="3200" dirty="0">
                <a:solidFill>
                  <a:srgbClr val="FF0000"/>
                </a:solidFill>
              </a:rPr>
              <a:t>无线广域网</a:t>
            </a:r>
            <a:r>
              <a:rPr lang="zh-CN" altLang="en-US" sz="3200" dirty="0"/>
              <a:t>（</a:t>
            </a:r>
            <a:r>
              <a:rPr lang="en-US" altLang="zh-CN" sz="3200" dirty="0"/>
              <a:t>wireless wide-area network, WWAN</a:t>
            </a:r>
            <a:r>
              <a:rPr lang="zh-CN" altLang="en-US" sz="3200" dirty="0"/>
              <a:t>）：通常基站由电信提供商管理，并为</a:t>
            </a:r>
            <a:r>
              <a:rPr lang="zh-CN" altLang="en-US" sz="3200" dirty="0">
                <a:solidFill>
                  <a:srgbClr val="FF0000"/>
                </a:solidFill>
              </a:rPr>
              <a:t>数十公里</a:t>
            </a:r>
            <a:r>
              <a:rPr lang="zh-CN" altLang="en-US" sz="3200" dirty="0"/>
              <a:t>半径内的用户提供服务</a:t>
            </a:r>
            <a:endParaRPr lang="en-US" altLang="zh-CN" sz="3200" dirty="0"/>
          </a:p>
          <a:p>
            <a:r>
              <a:rPr lang="zh-CN" altLang="en-US" sz="3200" dirty="0"/>
              <a:t>无线接入协议（</a:t>
            </a:r>
            <a:r>
              <a:rPr lang="en-US" altLang="zh-CN" sz="3200" dirty="0"/>
              <a:t>wireless access protocol, WAP</a:t>
            </a:r>
            <a:r>
              <a:rPr lang="zh-CN" altLang="en-US" sz="3200" dirty="0"/>
              <a:t>）以及</a:t>
            </a:r>
            <a:r>
              <a:rPr lang="en-US" altLang="zh-CN" sz="3200" dirty="0"/>
              <a:t>WAP</a:t>
            </a:r>
            <a:r>
              <a:rPr lang="zh-CN" altLang="en-US" sz="3200" dirty="0"/>
              <a:t>标记语言（</a:t>
            </a:r>
            <a:r>
              <a:rPr lang="en-US" altLang="zh-CN" sz="3200" dirty="0"/>
              <a:t>WAP markup language, WML</a:t>
            </a:r>
            <a:r>
              <a:rPr lang="zh-CN" altLang="en-US" sz="3200" dirty="0"/>
              <a:t>）</a:t>
            </a:r>
            <a:endParaRPr lang="en-US" altLang="zh-CN" sz="3200" dirty="0"/>
          </a:p>
          <a:p>
            <a:r>
              <a:rPr lang="en-US" altLang="zh-CN" sz="3200" dirty="0"/>
              <a:t>3G/4G/5G</a:t>
            </a:r>
            <a:r>
              <a:rPr lang="zh-CN" altLang="en-US" sz="3200" dirty="0"/>
              <a:t>技术</a:t>
            </a:r>
            <a:endParaRPr lang="en-US" altLang="zh-CN" sz="3200" dirty="0"/>
          </a:p>
        </p:txBody>
      </p:sp>
    </p:spTree>
    <p:extLst>
      <p:ext uri="{BB962C8B-B14F-4D97-AF65-F5344CB8AC3E}">
        <p14:creationId xmlns:p14="http://schemas.microsoft.com/office/powerpoint/2010/main" val="9780216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89CA4-CCA8-45FF-A141-1773BDA17697}"/>
              </a:ext>
            </a:extLst>
          </p:cNvPr>
          <p:cNvSpPr>
            <a:spLocks noGrp="1"/>
          </p:cNvSpPr>
          <p:nvPr>
            <p:ph type="title"/>
          </p:nvPr>
        </p:nvSpPr>
        <p:spPr/>
        <p:txBody>
          <a:bodyPr/>
          <a:lstStyle/>
          <a:p>
            <a:r>
              <a:rPr lang="zh-CN" altLang="en-US" dirty="0"/>
              <a:t>物理传输媒介</a:t>
            </a:r>
          </a:p>
        </p:txBody>
      </p:sp>
      <p:sp>
        <p:nvSpPr>
          <p:cNvPr id="3" name="内容占位符 2">
            <a:extLst>
              <a:ext uri="{FF2B5EF4-FFF2-40B4-BE49-F238E27FC236}">
                <a16:creationId xmlns:a16="http://schemas.microsoft.com/office/drawing/2014/main" id="{F6453A23-98D5-4DAA-90F4-F8149F93D0F5}"/>
              </a:ext>
            </a:extLst>
          </p:cNvPr>
          <p:cNvSpPr>
            <a:spLocks noGrp="1"/>
          </p:cNvSpPr>
          <p:nvPr>
            <p:ph idx="1"/>
          </p:nvPr>
        </p:nvSpPr>
        <p:spPr>
          <a:xfrm>
            <a:off x="838200" y="1534161"/>
            <a:ext cx="10515600" cy="4673600"/>
          </a:xfrm>
        </p:spPr>
        <p:txBody>
          <a:bodyPr>
            <a:normAutofit/>
          </a:bodyPr>
          <a:lstStyle/>
          <a:p>
            <a:r>
              <a:rPr lang="zh-CN" altLang="en-US" sz="3200" dirty="0">
                <a:solidFill>
                  <a:srgbClr val="FF0000"/>
                </a:solidFill>
              </a:rPr>
              <a:t>导引型媒介</a:t>
            </a:r>
            <a:r>
              <a:rPr lang="zh-CN" altLang="en-US" sz="3200" dirty="0"/>
              <a:t>（</a:t>
            </a:r>
            <a:r>
              <a:rPr lang="en-US" altLang="zh-CN" sz="3200" dirty="0"/>
              <a:t>guided media</a:t>
            </a:r>
            <a:r>
              <a:rPr lang="zh-CN" altLang="en-US" sz="3200" dirty="0"/>
              <a:t>）：电波沿着固体媒介被导引，而固体媒介包括</a:t>
            </a:r>
            <a:endParaRPr lang="en-US" altLang="zh-CN" sz="3200" dirty="0"/>
          </a:p>
          <a:p>
            <a:pPr marL="971550" lvl="1" indent="-514350">
              <a:buFont typeface="+mj-ea"/>
              <a:buAutoNum type="circleNumDbPlain"/>
            </a:pPr>
            <a:r>
              <a:rPr lang="zh-CN" altLang="en-US" sz="2800" dirty="0"/>
              <a:t>双绞铜线</a:t>
            </a:r>
            <a:endParaRPr lang="en-US" altLang="zh-CN" sz="2800" dirty="0"/>
          </a:p>
          <a:p>
            <a:pPr marL="971550" lvl="1" indent="-514350">
              <a:buFont typeface="+mj-ea"/>
              <a:buAutoNum type="circleNumDbPlain"/>
            </a:pPr>
            <a:r>
              <a:rPr lang="zh-CN" altLang="en-US" sz="2800" dirty="0"/>
              <a:t>同轴电缆</a:t>
            </a:r>
            <a:endParaRPr lang="en-US" altLang="zh-CN" sz="2800" dirty="0"/>
          </a:p>
          <a:p>
            <a:pPr marL="971550" lvl="1" indent="-514350">
              <a:buFont typeface="+mj-ea"/>
              <a:buAutoNum type="circleNumDbPlain"/>
            </a:pPr>
            <a:r>
              <a:rPr lang="zh-CN" altLang="en-US" sz="2800" dirty="0"/>
              <a:t>光缆</a:t>
            </a:r>
            <a:endParaRPr lang="en-US" altLang="zh-CN" sz="2800" dirty="0"/>
          </a:p>
          <a:p>
            <a:r>
              <a:rPr lang="zh-CN" altLang="en-US" sz="3200" dirty="0">
                <a:solidFill>
                  <a:srgbClr val="FF0000"/>
                </a:solidFill>
              </a:rPr>
              <a:t>非导引型媒介</a:t>
            </a:r>
            <a:r>
              <a:rPr lang="zh-CN" altLang="en-US" sz="3200" dirty="0"/>
              <a:t>（</a:t>
            </a:r>
            <a:r>
              <a:rPr lang="en-US" altLang="zh-CN" sz="3200" dirty="0"/>
              <a:t>unguided media</a:t>
            </a:r>
            <a:r>
              <a:rPr lang="zh-CN" altLang="en-US" sz="3200" dirty="0"/>
              <a:t>）：电波在空气或外层空间中传播</a:t>
            </a:r>
            <a:endParaRPr lang="en-US" altLang="zh-CN" sz="3200" dirty="0"/>
          </a:p>
          <a:p>
            <a:pPr marL="971550" lvl="1" indent="-514350">
              <a:buFont typeface="+mj-ea"/>
              <a:buAutoNum type="circleNumDbPlain"/>
            </a:pPr>
            <a:r>
              <a:rPr lang="zh-CN" altLang="en-US" sz="2800" dirty="0"/>
              <a:t>陆地无线电信道</a:t>
            </a:r>
            <a:endParaRPr lang="en-US" altLang="zh-CN" sz="2800" dirty="0"/>
          </a:p>
          <a:p>
            <a:pPr marL="971550" lvl="1" indent="-514350">
              <a:buFont typeface="+mj-ea"/>
              <a:buAutoNum type="circleNumDbPlain"/>
            </a:pPr>
            <a:r>
              <a:rPr lang="zh-CN" altLang="en-US" sz="2800" dirty="0"/>
              <a:t>卫星无线电信道</a:t>
            </a:r>
            <a:endParaRPr lang="en-US" altLang="zh-CN" sz="2800" dirty="0"/>
          </a:p>
        </p:txBody>
      </p:sp>
    </p:spTree>
    <p:extLst>
      <p:ext uri="{BB962C8B-B14F-4D97-AF65-F5344CB8AC3E}">
        <p14:creationId xmlns:p14="http://schemas.microsoft.com/office/powerpoint/2010/main" val="5418132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89CA4-CCA8-45FF-A141-1773BDA17697}"/>
              </a:ext>
            </a:extLst>
          </p:cNvPr>
          <p:cNvSpPr>
            <a:spLocks noGrp="1"/>
          </p:cNvSpPr>
          <p:nvPr>
            <p:ph type="title"/>
          </p:nvPr>
        </p:nvSpPr>
        <p:spPr/>
        <p:txBody>
          <a:bodyPr/>
          <a:lstStyle/>
          <a:p>
            <a:r>
              <a:rPr lang="zh-CN" altLang="en-US" dirty="0"/>
              <a:t>成本与部署</a:t>
            </a:r>
          </a:p>
        </p:txBody>
      </p:sp>
      <p:sp>
        <p:nvSpPr>
          <p:cNvPr id="3" name="内容占位符 2">
            <a:extLst>
              <a:ext uri="{FF2B5EF4-FFF2-40B4-BE49-F238E27FC236}">
                <a16:creationId xmlns:a16="http://schemas.microsoft.com/office/drawing/2014/main" id="{F6453A23-98D5-4DAA-90F4-F8149F93D0F5}"/>
              </a:ext>
            </a:extLst>
          </p:cNvPr>
          <p:cNvSpPr>
            <a:spLocks noGrp="1"/>
          </p:cNvSpPr>
          <p:nvPr>
            <p:ph idx="1"/>
          </p:nvPr>
        </p:nvSpPr>
        <p:spPr>
          <a:xfrm>
            <a:off x="838200" y="1534161"/>
            <a:ext cx="10515600" cy="4673600"/>
          </a:xfrm>
        </p:spPr>
        <p:txBody>
          <a:bodyPr>
            <a:normAutofit/>
          </a:bodyPr>
          <a:lstStyle/>
          <a:p>
            <a:r>
              <a:rPr lang="zh-CN" altLang="en-US" sz="3200" dirty="0"/>
              <a:t>导引型媒介成本：与其它网络成本相比，物理链路的实际成本通常相对</a:t>
            </a:r>
            <a:r>
              <a:rPr lang="zh-CN" altLang="en-US" sz="3200" dirty="0">
                <a:solidFill>
                  <a:srgbClr val="FF0000"/>
                </a:solidFill>
              </a:rPr>
              <a:t>较小</a:t>
            </a:r>
            <a:r>
              <a:rPr lang="zh-CN" altLang="en-US" sz="3200" dirty="0"/>
              <a:t>。特别地，安装成本（包括人工成本等）可能比材料成本高很多</a:t>
            </a:r>
            <a:endParaRPr lang="en-US" altLang="zh-CN" sz="3200" dirty="0"/>
          </a:p>
          <a:p>
            <a:r>
              <a:rPr lang="zh-CN" altLang="en-US" sz="3200" dirty="0"/>
              <a:t>部署：许多建筑商在建筑物里</a:t>
            </a:r>
            <a:r>
              <a:rPr lang="zh-CN" altLang="en-US" sz="3200" dirty="0">
                <a:solidFill>
                  <a:srgbClr val="FF0000"/>
                </a:solidFill>
              </a:rPr>
              <a:t>同时部署</a:t>
            </a:r>
            <a:r>
              <a:rPr lang="zh-CN" altLang="en-US" sz="3200" dirty="0"/>
              <a:t>双绞铜线、同轴电缆和光纤。即使最初只是用一种媒介，后续也可能使用其它媒介</a:t>
            </a:r>
            <a:endParaRPr lang="en-US" altLang="zh-CN" sz="3200" dirty="0"/>
          </a:p>
        </p:txBody>
      </p:sp>
    </p:spTree>
    <p:extLst>
      <p:ext uri="{BB962C8B-B14F-4D97-AF65-F5344CB8AC3E}">
        <p14:creationId xmlns:p14="http://schemas.microsoft.com/office/powerpoint/2010/main" val="16887628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E67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2" name="Rectangle 11">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7E6742"/>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C392AD39-6355-446D-B0F3-D614CDB57A1A}"/>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zh-CN" altLang="en-US" sz="5800">
                <a:solidFill>
                  <a:srgbClr val="7E6742"/>
                </a:solidFill>
              </a:rPr>
              <a:t>导引型媒介</a:t>
            </a:r>
          </a:p>
        </p:txBody>
      </p:sp>
      <p:pic>
        <p:nvPicPr>
          <p:cNvPr id="5" name="图片 4">
            <a:extLst>
              <a:ext uri="{FF2B5EF4-FFF2-40B4-BE49-F238E27FC236}">
                <a16:creationId xmlns:a16="http://schemas.microsoft.com/office/drawing/2014/main" id="{D8A88D13-4FFD-4059-8533-7B67679401E1}"/>
              </a:ext>
            </a:extLst>
          </p:cNvPr>
          <p:cNvPicPr>
            <a:picLocks noChangeAspect="1"/>
          </p:cNvPicPr>
          <p:nvPr/>
        </p:nvPicPr>
        <p:blipFill rotWithShape="1">
          <a:blip r:embed="rId2">
            <a:extLst>
              <a:ext uri="{28A0092B-C50C-407E-A947-70E740481C1C}">
                <a14:useLocalDpi xmlns:a14="http://schemas.microsoft.com/office/drawing/2010/main" val="0"/>
              </a:ext>
            </a:extLst>
          </a:blip>
          <a:srcRect r="1" b="17535"/>
          <a:stretch/>
        </p:blipFill>
        <p:spPr>
          <a:xfrm>
            <a:off x="243840" y="256540"/>
            <a:ext cx="11704320" cy="3764276"/>
          </a:xfrm>
          <a:prstGeom prst="rect">
            <a:avLst/>
          </a:prstGeom>
        </p:spPr>
      </p:pic>
    </p:spTree>
    <p:extLst>
      <p:ext uri="{BB962C8B-B14F-4D97-AF65-F5344CB8AC3E}">
        <p14:creationId xmlns:p14="http://schemas.microsoft.com/office/powerpoint/2010/main" val="33825238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kern="1200" dirty="0">
                <a:solidFill>
                  <a:srgbClr val="FFFFFF"/>
                </a:solidFill>
                <a:latin typeface="+mj-lt"/>
                <a:ea typeface="+mj-ea"/>
                <a:cs typeface="+mj-cs"/>
              </a:rPr>
              <a:t>3 </a:t>
            </a:r>
            <a:r>
              <a:rPr lang="zh-CN" altLang="en-US" sz="5400" kern="1200" dirty="0">
                <a:solidFill>
                  <a:srgbClr val="FFFFFF"/>
                </a:solidFill>
                <a:latin typeface="+mj-lt"/>
                <a:ea typeface="+mj-ea"/>
                <a:cs typeface="+mj-cs"/>
              </a:rPr>
              <a:t>网络核心</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28465352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EE2A4EB-1F57-4EB2-956B-3ADD868C660E}"/>
              </a:ext>
            </a:extLst>
          </p:cNvPr>
          <p:cNvPicPr>
            <a:picLocks noChangeAspect="1"/>
          </p:cNvPicPr>
          <p:nvPr/>
        </p:nvPicPr>
        <p:blipFill>
          <a:blip r:embed="rId2"/>
          <a:stretch>
            <a:fillRect/>
          </a:stretch>
        </p:blipFill>
        <p:spPr>
          <a:xfrm>
            <a:off x="802640" y="213360"/>
            <a:ext cx="4680000" cy="5798088"/>
          </a:xfrm>
          <a:prstGeom prst="rect">
            <a:avLst/>
          </a:prstGeom>
        </p:spPr>
      </p:pic>
      <p:sp>
        <p:nvSpPr>
          <p:cNvPr id="3" name="内容占位符 2">
            <a:extLst>
              <a:ext uri="{FF2B5EF4-FFF2-40B4-BE49-F238E27FC236}">
                <a16:creationId xmlns:a16="http://schemas.microsoft.com/office/drawing/2014/main" id="{D953CEA1-FEC8-484B-AEF2-F33251F1527C}"/>
              </a:ext>
            </a:extLst>
          </p:cNvPr>
          <p:cNvSpPr>
            <a:spLocks noGrp="1"/>
          </p:cNvSpPr>
          <p:nvPr>
            <p:ph sz="half" idx="2"/>
          </p:nvPr>
        </p:nvSpPr>
        <p:spPr>
          <a:xfrm>
            <a:off x="6172200" y="1825625"/>
            <a:ext cx="5181600" cy="3396615"/>
          </a:xfrm>
        </p:spPr>
        <p:txBody>
          <a:bodyPr/>
          <a:lstStyle/>
          <a:p>
            <a:r>
              <a:rPr lang="zh-CN" altLang="en-US" dirty="0">
                <a:solidFill>
                  <a:srgbClr val="FF0000"/>
                </a:solidFill>
              </a:rPr>
              <a:t>网络核心</a:t>
            </a:r>
            <a:r>
              <a:rPr lang="zh-CN" altLang="en-US" dirty="0"/>
              <a:t>（</a:t>
            </a:r>
            <a:r>
              <a:rPr lang="en-US" altLang="zh-CN" dirty="0"/>
              <a:t>network core</a:t>
            </a:r>
            <a:r>
              <a:rPr lang="zh-CN" altLang="en-US" dirty="0"/>
              <a:t>）：</a:t>
            </a:r>
            <a:r>
              <a:rPr lang="en-US" altLang="zh-CN" dirty="0"/>
              <a:t>ISP</a:t>
            </a:r>
            <a:r>
              <a:rPr lang="zh-CN" altLang="en-US" dirty="0"/>
              <a:t>到边缘路由器</a:t>
            </a:r>
          </a:p>
        </p:txBody>
      </p:sp>
    </p:spTree>
    <p:extLst>
      <p:ext uri="{BB962C8B-B14F-4D97-AF65-F5344CB8AC3E}">
        <p14:creationId xmlns:p14="http://schemas.microsoft.com/office/powerpoint/2010/main" val="6487698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89CA4-CCA8-45FF-A141-1773BDA17697}"/>
              </a:ext>
            </a:extLst>
          </p:cNvPr>
          <p:cNvSpPr>
            <a:spLocks noGrp="1"/>
          </p:cNvSpPr>
          <p:nvPr>
            <p:ph type="title"/>
          </p:nvPr>
        </p:nvSpPr>
        <p:spPr/>
        <p:txBody>
          <a:bodyPr/>
          <a:lstStyle/>
          <a:p>
            <a:r>
              <a:rPr lang="zh-CN" altLang="en-US" dirty="0"/>
              <a:t>网络核心构建方法</a:t>
            </a:r>
          </a:p>
        </p:txBody>
      </p:sp>
      <p:sp>
        <p:nvSpPr>
          <p:cNvPr id="3" name="内容占位符 2">
            <a:extLst>
              <a:ext uri="{FF2B5EF4-FFF2-40B4-BE49-F238E27FC236}">
                <a16:creationId xmlns:a16="http://schemas.microsoft.com/office/drawing/2014/main" id="{F6453A23-98D5-4DAA-90F4-F8149F93D0F5}"/>
              </a:ext>
            </a:extLst>
          </p:cNvPr>
          <p:cNvSpPr>
            <a:spLocks noGrp="1"/>
          </p:cNvSpPr>
          <p:nvPr>
            <p:ph idx="1"/>
          </p:nvPr>
        </p:nvSpPr>
        <p:spPr>
          <a:xfrm>
            <a:off x="838200" y="1534161"/>
            <a:ext cx="10515600" cy="4297679"/>
          </a:xfrm>
        </p:spPr>
        <p:txBody>
          <a:bodyPr>
            <a:normAutofit/>
          </a:bodyPr>
          <a:lstStyle/>
          <a:p>
            <a:r>
              <a:rPr lang="zh-CN" altLang="en-US" sz="3200" dirty="0">
                <a:solidFill>
                  <a:srgbClr val="FF0000"/>
                </a:solidFill>
              </a:rPr>
              <a:t>电路交换</a:t>
            </a:r>
            <a:r>
              <a:rPr lang="zh-CN" altLang="en-US" sz="3200" dirty="0"/>
              <a:t>（</a:t>
            </a:r>
            <a:r>
              <a:rPr lang="en-US" altLang="zh-CN" sz="3200" dirty="0"/>
              <a:t>circuit switching</a:t>
            </a:r>
            <a:r>
              <a:rPr lang="zh-CN" altLang="en-US" sz="3200" dirty="0"/>
              <a:t>）：在通信会话期间，沿着终端系统通信路径，为终端系统之间通信</a:t>
            </a:r>
            <a:r>
              <a:rPr lang="zh-CN" altLang="en-US" sz="3200" dirty="0">
                <a:solidFill>
                  <a:srgbClr val="FF0000"/>
                </a:solidFill>
              </a:rPr>
              <a:t>预留资源</a:t>
            </a:r>
            <a:r>
              <a:rPr lang="zh-CN" altLang="en-US" sz="3200" dirty="0"/>
              <a:t>。发送方能够以</a:t>
            </a:r>
            <a:r>
              <a:rPr lang="zh-CN" altLang="en-US" sz="3200" dirty="0">
                <a:solidFill>
                  <a:srgbClr val="FF0000"/>
                </a:solidFill>
              </a:rPr>
              <a:t>确保的</a:t>
            </a:r>
            <a:r>
              <a:rPr lang="zh-CN" altLang="en-US" sz="3200" dirty="0"/>
              <a:t>恒定速率向接收方传送数据</a:t>
            </a:r>
            <a:endParaRPr lang="en-US" altLang="zh-CN" sz="3200" dirty="0"/>
          </a:p>
          <a:p>
            <a:r>
              <a:rPr lang="zh-CN" altLang="en-US" sz="3200" dirty="0">
                <a:solidFill>
                  <a:srgbClr val="FF0000"/>
                </a:solidFill>
              </a:rPr>
              <a:t>分组交换</a:t>
            </a:r>
            <a:r>
              <a:rPr lang="zh-CN" altLang="en-US" sz="3200" dirty="0"/>
              <a:t>（</a:t>
            </a:r>
            <a:r>
              <a:rPr lang="en-US" altLang="zh-CN" sz="3200" dirty="0"/>
              <a:t>packet switching</a:t>
            </a:r>
            <a:r>
              <a:rPr lang="zh-CN" altLang="en-US" sz="3200" dirty="0"/>
              <a:t>）：</a:t>
            </a:r>
            <a:r>
              <a:rPr lang="zh-CN" altLang="en-US" sz="3200" dirty="0">
                <a:solidFill>
                  <a:srgbClr val="FF0000"/>
                </a:solidFill>
              </a:rPr>
              <a:t>不预留</a:t>
            </a:r>
            <a:r>
              <a:rPr lang="zh-CN" altLang="en-US" sz="3200" dirty="0"/>
              <a:t>通信资源，</a:t>
            </a:r>
            <a:r>
              <a:rPr lang="zh-CN" altLang="en-US" sz="3200" dirty="0">
                <a:solidFill>
                  <a:srgbClr val="FF0000"/>
                </a:solidFill>
              </a:rPr>
              <a:t>因特网</a:t>
            </a:r>
            <a:r>
              <a:rPr lang="zh-CN" altLang="en-US" sz="3200" dirty="0"/>
              <a:t>即是采用分组交换技术。它</a:t>
            </a:r>
            <a:r>
              <a:rPr lang="zh-CN" altLang="en-US" sz="3200" dirty="0">
                <a:solidFill>
                  <a:srgbClr val="FF0000"/>
                </a:solidFill>
              </a:rPr>
              <a:t>尽力而为</a:t>
            </a:r>
            <a:r>
              <a:rPr lang="zh-CN" altLang="en-US" sz="3200" dirty="0"/>
              <a:t>（</a:t>
            </a:r>
            <a:r>
              <a:rPr lang="en-US" altLang="zh-CN" sz="3200" dirty="0"/>
              <a:t>best effort</a:t>
            </a:r>
            <a:r>
              <a:rPr lang="zh-CN" altLang="en-US" sz="3200" dirty="0"/>
              <a:t>）地以适时的方式传递分组，但不作任何确保，通常存在等待和时延</a:t>
            </a:r>
            <a:endParaRPr lang="en-US" altLang="zh-CN" sz="3200" dirty="0"/>
          </a:p>
          <a:p>
            <a:r>
              <a:rPr lang="zh-CN" altLang="en-US" sz="3200" dirty="0"/>
              <a:t>类比：餐厅的预订</a:t>
            </a:r>
            <a:r>
              <a:rPr lang="en-US" altLang="zh-CN" sz="3200" dirty="0"/>
              <a:t>/</a:t>
            </a:r>
            <a:r>
              <a:rPr lang="zh-CN" altLang="en-US" sz="3200" dirty="0"/>
              <a:t>无预定服务</a:t>
            </a:r>
            <a:endParaRPr lang="en-US" altLang="zh-CN" sz="3200" dirty="0"/>
          </a:p>
        </p:txBody>
      </p:sp>
    </p:spTree>
    <p:extLst>
      <p:ext uri="{BB962C8B-B14F-4D97-AF65-F5344CB8AC3E}">
        <p14:creationId xmlns:p14="http://schemas.microsoft.com/office/powerpoint/2010/main" val="3202561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A11A-9F82-4C2E-B5BC-6D74815B75E0}"/>
              </a:ext>
            </a:extLst>
          </p:cNvPr>
          <p:cNvSpPr>
            <a:spLocks noGrp="1"/>
          </p:cNvSpPr>
          <p:nvPr>
            <p:ph type="title"/>
          </p:nvPr>
        </p:nvSpPr>
        <p:spPr/>
        <p:txBody>
          <a:bodyPr/>
          <a:lstStyle/>
          <a:p>
            <a:r>
              <a:rPr lang="zh-CN" altLang="en-US" dirty="0"/>
              <a:t>“网络”的界定</a:t>
            </a:r>
          </a:p>
        </p:txBody>
      </p:sp>
      <p:sp>
        <p:nvSpPr>
          <p:cNvPr id="3" name="内容占位符 2">
            <a:extLst>
              <a:ext uri="{FF2B5EF4-FFF2-40B4-BE49-F238E27FC236}">
                <a16:creationId xmlns:a16="http://schemas.microsoft.com/office/drawing/2014/main" id="{3C6AB07B-3046-437C-9C4E-D3DE6AAF5A1A}"/>
              </a:ext>
            </a:extLst>
          </p:cNvPr>
          <p:cNvSpPr>
            <a:spLocks noGrp="1"/>
          </p:cNvSpPr>
          <p:nvPr>
            <p:ph idx="1"/>
          </p:nvPr>
        </p:nvSpPr>
        <p:spPr>
          <a:xfrm>
            <a:off x="838200" y="1825625"/>
            <a:ext cx="9575800" cy="4667250"/>
          </a:xfrm>
        </p:spPr>
        <p:txBody>
          <a:bodyPr>
            <a:normAutofit/>
          </a:bodyPr>
          <a:lstStyle/>
          <a:p>
            <a:r>
              <a:rPr lang="zh-CN" altLang="en-US" sz="3200" dirty="0"/>
              <a:t>三网融合：以</a:t>
            </a:r>
            <a:r>
              <a:rPr lang="zh-CN" altLang="en-US" sz="3200" dirty="0">
                <a:solidFill>
                  <a:srgbClr val="FF0000"/>
                </a:solidFill>
              </a:rPr>
              <a:t>因特网</a:t>
            </a:r>
            <a:r>
              <a:rPr lang="zh-CN" altLang="en-US" sz="3200" dirty="0"/>
              <a:t>（</a:t>
            </a:r>
            <a:r>
              <a:rPr lang="en-US" altLang="zh-CN" sz="3200" dirty="0"/>
              <a:t>Internet</a:t>
            </a:r>
            <a:r>
              <a:rPr lang="zh-CN" altLang="en-US" sz="3200" dirty="0"/>
              <a:t>）为代表的数字通信网、以电话网（包括移动</a:t>
            </a:r>
            <a:r>
              <a:rPr lang="zh-CN" altLang="en-US" sz="3200" dirty="0">
                <a:solidFill>
                  <a:srgbClr val="FF0000"/>
                </a:solidFill>
              </a:rPr>
              <a:t>通信网</a:t>
            </a:r>
            <a:r>
              <a:rPr lang="zh-CN" altLang="en-US" sz="3200" dirty="0"/>
              <a:t>）为代表的传统电信网和以有线电视为代表的广播电视网</a:t>
            </a:r>
            <a:endParaRPr lang="en-US" altLang="zh-CN" sz="3200" dirty="0"/>
          </a:p>
          <a:p>
            <a:r>
              <a:rPr lang="zh-CN" altLang="en-US" sz="3200" dirty="0"/>
              <a:t>信息通信技术（</a:t>
            </a:r>
            <a:r>
              <a:rPr lang="en-US" altLang="zh-CN" sz="3200" dirty="0"/>
              <a:t>information and communications technology, ICT</a:t>
            </a:r>
            <a:r>
              <a:rPr lang="zh-CN" altLang="en-US" sz="3200" dirty="0"/>
              <a:t>）</a:t>
            </a:r>
            <a:endParaRPr lang="en-US" altLang="zh-CN" sz="3200" dirty="0"/>
          </a:p>
          <a:p>
            <a:endParaRPr lang="en-US" altLang="zh-CN" sz="3200" dirty="0"/>
          </a:p>
          <a:p>
            <a:pPr marL="0" indent="0">
              <a:buNone/>
            </a:pPr>
            <a:r>
              <a:rPr lang="zh-CN" altLang="en-US" sz="3200" dirty="0"/>
              <a:t>本课程讨论</a:t>
            </a:r>
            <a:r>
              <a:rPr lang="zh-CN" altLang="en-US" sz="3200" dirty="0">
                <a:solidFill>
                  <a:srgbClr val="FF0000"/>
                </a:solidFill>
              </a:rPr>
              <a:t>广义的“网络”</a:t>
            </a:r>
            <a:r>
              <a:rPr lang="zh-CN" altLang="en-US" sz="3200" dirty="0"/>
              <a:t>，即包括因特网和通信网络</a:t>
            </a:r>
          </a:p>
        </p:txBody>
      </p:sp>
    </p:spTree>
    <p:extLst>
      <p:ext uri="{BB962C8B-B14F-4D97-AF65-F5344CB8AC3E}">
        <p14:creationId xmlns:p14="http://schemas.microsoft.com/office/powerpoint/2010/main" val="23043137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953CEA1-FEC8-484B-AEF2-F33251F1527C}"/>
              </a:ext>
            </a:extLst>
          </p:cNvPr>
          <p:cNvSpPr>
            <a:spLocks noGrp="1"/>
          </p:cNvSpPr>
          <p:nvPr>
            <p:ph sz="half" idx="2"/>
          </p:nvPr>
        </p:nvSpPr>
        <p:spPr>
          <a:xfrm>
            <a:off x="6797040" y="751841"/>
            <a:ext cx="4556760" cy="4470400"/>
          </a:xfrm>
        </p:spPr>
        <p:txBody>
          <a:bodyPr/>
          <a:lstStyle/>
          <a:p>
            <a:r>
              <a:rPr lang="zh-CN" altLang="en-US" dirty="0">
                <a:solidFill>
                  <a:srgbClr val="FF0000"/>
                </a:solidFill>
              </a:rPr>
              <a:t>电路交换</a:t>
            </a:r>
            <a:r>
              <a:rPr lang="zh-CN" altLang="en-US" dirty="0"/>
              <a:t>：当两台终端系统要通信时，网络在两台主机之间创建一条</a:t>
            </a:r>
            <a:r>
              <a:rPr lang="zh-CN" altLang="en-US" dirty="0">
                <a:solidFill>
                  <a:srgbClr val="FF0000"/>
                </a:solidFill>
              </a:rPr>
              <a:t>专用的</a:t>
            </a:r>
            <a:r>
              <a:rPr lang="zh-CN" altLang="en-US" dirty="0"/>
              <a:t>端到端连接，亦即图中</a:t>
            </a:r>
            <a:r>
              <a:rPr lang="zh-CN" altLang="en-US" dirty="0">
                <a:solidFill>
                  <a:srgbClr val="FF0000"/>
                </a:solidFill>
              </a:rPr>
              <a:t>预留的电路</a:t>
            </a:r>
            <a:endParaRPr lang="en-US" altLang="zh-CN" dirty="0">
              <a:solidFill>
                <a:srgbClr val="FF0000"/>
              </a:solidFill>
            </a:endParaRPr>
          </a:p>
          <a:p>
            <a:r>
              <a:rPr lang="zh-CN" altLang="en-US" dirty="0"/>
              <a:t>通信链路：若每条通信链路包含</a:t>
            </a:r>
            <a:r>
              <a:rPr lang="en-US" altLang="zh-CN" dirty="0"/>
              <a:t>n</a:t>
            </a:r>
            <a:r>
              <a:rPr lang="zh-CN" altLang="en-US" dirty="0"/>
              <a:t>条电路（图中</a:t>
            </a:r>
            <a:r>
              <a:rPr lang="en-US" altLang="zh-CN" dirty="0"/>
              <a:t>n=4</a:t>
            </a:r>
            <a:r>
              <a:rPr lang="zh-CN" altLang="en-US" dirty="0"/>
              <a:t>），那么每条电路在连接期间获得</a:t>
            </a:r>
            <a:r>
              <a:rPr lang="zh-CN" altLang="en-US" dirty="0">
                <a:solidFill>
                  <a:srgbClr val="FF0000"/>
                </a:solidFill>
              </a:rPr>
              <a:t>链路带宽</a:t>
            </a:r>
            <a:r>
              <a:rPr lang="zh-CN" altLang="en-US" dirty="0"/>
              <a:t>的</a:t>
            </a:r>
            <a:r>
              <a:rPr lang="en-US" altLang="zh-CN" dirty="0"/>
              <a:t>1/n</a:t>
            </a:r>
            <a:endParaRPr lang="zh-CN" altLang="en-US" dirty="0"/>
          </a:p>
        </p:txBody>
      </p:sp>
      <p:pic>
        <p:nvPicPr>
          <p:cNvPr id="2" name="图片 1">
            <a:extLst>
              <a:ext uri="{FF2B5EF4-FFF2-40B4-BE49-F238E27FC236}">
                <a16:creationId xmlns:a16="http://schemas.microsoft.com/office/drawing/2014/main" id="{3B34947D-A003-44C2-A679-D682738F75DC}"/>
              </a:ext>
            </a:extLst>
          </p:cNvPr>
          <p:cNvPicPr>
            <a:picLocks noChangeAspect="1"/>
          </p:cNvPicPr>
          <p:nvPr/>
        </p:nvPicPr>
        <p:blipFill>
          <a:blip r:embed="rId2"/>
          <a:stretch>
            <a:fillRect/>
          </a:stretch>
        </p:blipFill>
        <p:spPr>
          <a:xfrm>
            <a:off x="283210" y="1126807"/>
            <a:ext cx="6057900" cy="4238625"/>
          </a:xfrm>
          <a:prstGeom prst="rect">
            <a:avLst/>
          </a:prstGeom>
        </p:spPr>
      </p:pic>
    </p:spTree>
    <p:extLst>
      <p:ext uri="{BB962C8B-B14F-4D97-AF65-F5344CB8AC3E}">
        <p14:creationId xmlns:p14="http://schemas.microsoft.com/office/powerpoint/2010/main" val="24194380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89CA4-CCA8-45FF-A141-1773BDA17697}"/>
              </a:ext>
            </a:extLst>
          </p:cNvPr>
          <p:cNvSpPr>
            <a:spLocks noGrp="1"/>
          </p:cNvSpPr>
          <p:nvPr>
            <p:ph type="title"/>
          </p:nvPr>
        </p:nvSpPr>
        <p:spPr/>
        <p:txBody>
          <a:bodyPr/>
          <a:lstStyle/>
          <a:p>
            <a:r>
              <a:rPr lang="zh-CN" altLang="en-US" dirty="0"/>
              <a:t>电路交换网络中的复用</a:t>
            </a:r>
          </a:p>
        </p:txBody>
      </p:sp>
      <p:sp>
        <p:nvSpPr>
          <p:cNvPr id="3" name="内容占位符 2">
            <a:extLst>
              <a:ext uri="{FF2B5EF4-FFF2-40B4-BE49-F238E27FC236}">
                <a16:creationId xmlns:a16="http://schemas.microsoft.com/office/drawing/2014/main" id="{F6453A23-98D5-4DAA-90F4-F8149F93D0F5}"/>
              </a:ext>
            </a:extLst>
          </p:cNvPr>
          <p:cNvSpPr>
            <a:spLocks noGrp="1"/>
          </p:cNvSpPr>
          <p:nvPr>
            <p:ph idx="1"/>
          </p:nvPr>
        </p:nvSpPr>
        <p:spPr>
          <a:xfrm>
            <a:off x="838200" y="1534161"/>
            <a:ext cx="10515600" cy="4297679"/>
          </a:xfrm>
        </p:spPr>
        <p:txBody>
          <a:bodyPr>
            <a:normAutofit/>
          </a:bodyPr>
          <a:lstStyle/>
          <a:p>
            <a:r>
              <a:rPr lang="zh-CN" altLang="en-US" sz="3200" dirty="0">
                <a:solidFill>
                  <a:srgbClr val="FF0000"/>
                </a:solidFill>
              </a:rPr>
              <a:t>频分复用</a:t>
            </a:r>
            <a:r>
              <a:rPr lang="zh-CN" altLang="en-US" sz="3200" dirty="0"/>
              <a:t>（</a:t>
            </a:r>
            <a:r>
              <a:rPr lang="en-US" altLang="zh-CN" sz="3200" dirty="0"/>
              <a:t>frequency-division multiplexing, FDM</a:t>
            </a:r>
            <a:r>
              <a:rPr lang="zh-CN" altLang="en-US" sz="3200" dirty="0"/>
              <a:t>）</a:t>
            </a:r>
            <a:endParaRPr lang="en-US" altLang="zh-CN" sz="3200" dirty="0"/>
          </a:p>
          <a:p>
            <a:pPr lvl="1"/>
            <a:r>
              <a:rPr lang="zh-CN" altLang="en-US" sz="2800" dirty="0"/>
              <a:t>所有连接</a:t>
            </a:r>
            <a:r>
              <a:rPr lang="zh-CN" altLang="en-US" sz="2800" dirty="0">
                <a:solidFill>
                  <a:srgbClr val="FF0000"/>
                </a:solidFill>
              </a:rPr>
              <a:t>共享</a:t>
            </a:r>
            <a:r>
              <a:rPr lang="zh-CN" altLang="en-US" sz="2800" dirty="0"/>
              <a:t>通信链路的频谱</a:t>
            </a:r>
            <a:endParaRPr lang="en-US" altLang="zh-CN" sz="2800" dirty="0"/>
          </a:p>
          <a:p>
            <a:pPr lvl="1"/>
            <a:r>
              <a:rPr lang="zh-CN" altLang="en-US" sz="2800" dirty="0"/>
              <a:t>创建连接时，网络为每个连接分配</a:t>
            </a:r>
            <a:r>
              <a:rPr lang="zh-CN" altLang="en-US" sz="2800" dirty="0">
                <a:solidFill>
                  <a:srgbClr val="FF0000"/>
                </a:solidFill>
              </a:rPr>
              <a:t>专用频段</a:t>
            </a:r>
            <a:r>
              <a:rPr lang="zh-CN" altLang="en-US" sz="2800" dirty="0"/>
              <a:t>，频段宽度称为</a:t>
            </a:r>
            <a:r>
              <a:rPr lang="zh-CN" altLang="en-US" sz="2800" dirty="0">
                <a:solidFill>
                  <a:srgbClr val="FF0000"/>
                </a:solidFill>
              </a:rPr>
              <a:t>带宽</a:t>
            </a:r>
            <a:r>
              <a:rPr lang="zh-CN" altLang="en-US" sz="2800" dirty="0"/>
              <a:t>（</a:t>
            </a:r>
            <a:r>
              <a:rPr lang="en-US" altLang="zh-CN" sz="2800" dirty="0"/>
              <a:t>bandwidth</a:t>
            </a:r>
            <a:r>
              <a:rPr lang="zh-CN" altLang="en-US" sz="2800" dirty="0"/>
              <a:t>）</a:t>
            </a:r>
            <a:endParaRPr lang="en-US" altLang="zh-CN" sz="2800" dirty="0"/>
          </a:p>
          <a:p>
            <a:r>
              <a:rPr lang="zh-CN" altLang="en-US" sz="3200" dirty="0">
                <a:solidFill>
                  <a:srgbClr val="FF0000"/>
                </a:solidFill>
              </a:rPr>
              <a:t>时分复用</a:t>
            </a:r>
            <a:r>
              <a:rPr lang="zh-CN" altLang="en-US" sz="3200" dirty="0"/>
              <a:t>（</a:t>
            </a:r>
            <a:r>
              <a:rPr lang="en-US" altLang="zh-CN" sz="3200" dirty="0"/>
              <a:t>time-division multiplexing, TDM</a:t>
            </a:r>
            <a:r>
              <a:rPr lang="zh-CN" altLang="en-US" sz="3200" dirty="0"/>
              <a:t>）</a:t>
            </a:r>
            <a:endParaRPr lang="en-US" altLang="zh-CN" sz="3200" dirty="0"/>
          </a:p>
          <a:p>
            <a:pPr lvl="1"/>
            <a:r>
              <a:rPr lang="zh-CN" altLang="en-US" sz="2800" dirty="0"/>
              <a:t>时间被划分为固定区间的</a:t>
            </a:r>
            <a:r>
              <a:rPr lang="zh-CN" altLang="en-US" sz="2800" dirty="0">
                <a:solidFill>
                  <a:srgbClr val="FF0000"/>
                </a:solidFill>
              </a:rPr>
              <a:t>帧</a:t>
            </a:r>
            <a:r>
              <a:rPr lang="zh-CN" altLang="en-US" sz="2800" dirty="0"/>
              <a:t>（</a:t>
            </a:r>
            <a:r>
              <a:rPr lang="en-US" altLang="zh-CN" sz="2800" dirty="0"/>
              <a:t>frame</a:t>
            </a:r>
            <a:r>
              <a:rPr lang="zh-CN" altLang="en-US" sz="2800" dirty="0"/>
              <a:t>），每帧被划分为固定数量的</a:t>
            </a:r>
            <a:r>
              <a:rPr lang="zh-CN" altLang="en-US" sz="2800" dirty="0">
                <a:solidFill>
                  <a:srgbClr val="FF0000"/>
                </a:solidFill>
              </a:rPr>
              <a:t>时隙</a:t>
            </a:r>
            <a:r>
              <a:rPr lang="zh-CN" altLang="en-US" sz="2800" dirty="0"/>
              <a:t>（</a:t>
            </a:r>
            <a:r>
              <a:rPr lang="en-US" altLang="zh-CN" sz="2800" dirty="0"/>
              <a:t>slot</a:t>
            </a:r>
            <a:r>
              <a:rPr lang="zh-CN" altLang="en-US" sz="2800" dirty="0"/>
              <a:t>）</a:t>
            </a:r>
            <a:endParaRPr lang="en-US" altLang="zh-CN" sz="2800" dirty="0"/>
          </a:p>
          <a:p>
            <a:pPr lvl="1"/>
            <a:r>
              <a:rPr lang="zh-CN" altLang="en-US" sz="2800" dirty="0"/>
              <a:t>创建连接时，网络在每个帧中为该连接指定一个时隙，由该连接</a:t>
            </a:r>
            <a:r>
              <a:rPr lang="zh-CN" altLang="en-US" sz="2800" dirty="0">
                <a:solidFill>
                  <a:srgbClr val="FF0000"/>
                </a:solidFill>
              </a:rPr>
              <a:t>单独使用</a:t>
            </a:r>
            <a:endParaRPr lang="en-US" altLang="zh-CN" sz="2800" dirty="0">
              <a:solidFill>
                <a:srgbClr val="FF0000"/>
              </a:solidFill>
            </a:endParaRPr>
          </a:p>
        </p:txBody>
      </p:sp>
    </p:spTree>
    <p:extLst>
      <p:ext uri="{BB962C8B-B14F-4D97-AF65-F5344CB8AC3E}">
        <p14:creationId xmlns:p14="http://schemas.microsoft.com/office/powerpoint/2010/main" val="16603986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9"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5" name="图片 4">
            <a:extLst>
              <a:ext uri="{FF2B5EF4-FFF2-40B4-BE49-F238E27FC236}">
                <a16:creationId xmlns:a16="http://schemas.microsoft.com/office/drawing/2014/main" id="{66F06CC6-CC05-411A-B5DB-778CF10ABD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20" y="380322"/>
            <a:ext cx="7521023" cy="5904000"/>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7603581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14B440-A4A5-4CA0-9C81-D0AD663EA860}"/>
              </a:ext>
            </a:extLst>
          </p:cNvPr>
          <p:cNvSpPr>
            <a:spLocks noGrp="1"/>
          </p:cNvSpPr>
          <p:nvPr>
            <p:ph type="title"/>
          </p:nvPr>
        </p:nvSpPr>
        <p:spPr/>
        <p:txBody>
          <a:bodyPr/>
          <a:lstStyle/>
          <a:p>
            <a:r>
              <a:rPr lang="zh-CN" altLang="en-US" dirty="0"/>
              <a:t>分组交换</a:t>
            </a:r>
          </a:p>
        </p:txBody>
      </p:sp>
      <p:sp>
        <p:nvSpPr>
          <p:cNvPr id="3" name="内容占位符 2">
            <a:extLst>
              <a:ext uri="{FF2B5EF4-FFF2-40B4-BE49-F238E27FC236}">
                <a16:creationId xmlns:a16="http://schemas.microsoft.com/office/drawing/2014/main" id="{94B28F01-5E9B-4FF7-A828-B5496BC7B4C5}"/>
              </a:ext>
            </a:extLst>
          </p:cNvPr>
          <p:cNvSpPr>
            <a:spLocks noGrp="1"/>
          </p:cNvSpPr>
          <p:nvPr>
            <p:ph idx="1"/>
          </p:nvPr>
        </p:nvSpPr>
        <p:spPr/>
        <p:txBody>
          <a:bodyPr/>
          <a:lstStyle/>
          <a:p>
            <a:r>
              <a:rPr lang="zh-CN" altLang="en-US" dirty="0">
                <a:solidFill>
                  <a:srgbClr val="FF0000"/>
                </a:solidFill>
              </a:rPr>
              <a:t>报文</a:t>
            </a:r>
            <a:r>
              <a:rPr lang="zh-CN" altLang="en-US" dirty="0"/>
              <a:t>（</a:t>
            </a:r>
            <a:r>
              <a:rPr lang="en-US" altLang="zh-CN" dirty="0"/>
              <a:t>message</a:t>
            </a:r>
            <a:r>
              <a:rPr lang="zh-CN" altLang="en-US" dirty="0"/>
              <a:t>）：应用程序在终端系统之间交换报文。发送终端系统通常将长报文划分为较小的数据块，称为</a:t>
            </a:r>
            <a:r>
              <a:rPr lang="zh-CN" altLang="en-US" dirty="0">
                <a:solidFill>
                  <a:srgbClr val="FF0000"/>
                </a:solidFill>
              </a:rPr>
              <a:t>分组</a:t>
            </a:r>
            <a:r>
              <a:rPr lang="zh-CN" altLang="en-US" dirty="0"/>
              <a:t>（</a:t>
            </a:r>
            <a:r>
              <a:rPr lang="en-US" altLang="zh-CN" dirty="0"/>
              <a:t>packet</a:t>
            </a:r>
            <a:r>
              <a:rPr lang="zh-CN" altLang="en-US" dirty="0"/>
              <a:t>）。每个分组通过通信链路和分组交换机</a:t>
            </a:r>
            <a:r>
              <a:rPr lang="zh-CN" altLang="en-US" dirty="0">
                <a:solidFill>
                  <a:srgbClr val="FF0000"/>
                </a:solidFill>
              </a:rPr>
              <a:t>传递</a:t>
            </a:r>
            <a:endParaRPr lang="en-US" altLang="zh-CN" dirty="0">
              <a:solidFill>
                <a:srgbClr val="FF0000"/>
              </a:solidFill>
            </a:endParaRPr>
          </a:p>
          <a:p>
            <a:r>
              <a:rPr lang="zh-CN" altLang="en-US" dirty="0"/>
              <a:t>分组交换机</a:t>
            </a:r>
            <a:endParaRPr lang="en-US" altLang="zh-CN" dirty="0"/>
          </a:p>
          <a:p>
            <a:pPr marL="914400" lvl="1" indent="-457200">
              <a:buFont typeface="+mj-ea"/>
              <a:buAutoNum type="circleNumDbPlain"/>
            </a:pPr>
            <a:r>
              <a:rPr lang="zh-CN" altLang="en-US" sz="2800" dirty="0"/>
              <a:t>输入端：使用</a:t>
            </a:r>
            <a:r>
              <a:rPr lang="zh-CN" altLang="en-US" sz="2800" dirty="0">
                <a:solidFill>
                  <a:srgbClr val="FF0000"/>
                </a:solidFill>
              </a:rPr>
              <a:t>存储转发运输</a:t>
            </a:r>
            <a:r>
              <a:rPr lang="zh-CN" altLang="en-US" sz="2800" dirty="0"/>
              <a:t>（</a:t>
            </a:r>
            <a:r>
              <a:rPr lang="en-US" altLang="zh-CN" sz="2800" dirty="0"/>
              <a:t>store-and-forward transmission</a:t>
            </a:r>
            <a:r>
              <a:rPr lang="zh-CN" altLang="en-US" sz="2800" dirty="0"/>
              <a:t>）机制，由此产生存储转发时延</a:t>
            </a:r>
            <a:endParaRPr lang="en-US" altLang="zh-CN" sz="2800" dirty="0">
              <a:solidFill>
                <a:srgbClr val="FF0000"/>
              </a:solidFill>
            </a:endParaRPr>
          </a:p>
          <a:p>
            <a:pPr marL="914400" lvl="1" indent="-457200">
              <a:buFont typeface="+mj-ea"/>
              <a:buAutoNum type="circleNumDbPlain"/>
            </a:pPr>
            <a:r>
              <a:rPr lang="zh-CN" altLang="en-US" sz="2800" dirty="0"/>
              <a:t>输出端：具有输出缓存（</a:t>
            </a:r>
            <a:r>
              <a:rPr lang="en-US" altLang="zh-CN" sz="2800" dirty="0"/>
              <a:t>output buffer</a:t>
            </a:r>
            <a:r>
              <a:rPr lang="zh-CN" altLang="en-US" sz="2800" dirty="0"/>
              <a:t>），以存储分组，由此产生</a:t>
            </a:r>
            <a:r>
              <a:rPr lang="zh-CN" altLang="en-US" sz="2800" dirty="0">
                <a:solidFill>
                  <a:srgbClr val="FF0000"/>
                </a:solidFill>
              </a:rPr>
              <a:t>排队时延</a:t>
            </a:r>
            <a:r>
              <a:rPr lang="zh-CN" altLang="en-US" sz="2800" dirty="0"/>
              <a:t>。缓存溢出时，出现</a:t>
            </a:r>
            <a:r>
              <a:rPr lang="zh-CN" altLang="en-US" sz="2800" dirty="0">
                <a:solidFill>
                  <a:srgbClr val="FF0000"/>
                </a:solidFill>
              </a:rPr>
              <a:t>分组丢失</a:t>
            </a:r>
            <a:r>
              <a:rPr lang="zh-CN" altLang="en-US" sz="2800" dirty="0"/>
              <a:t>，数据必须重传</a:t>
            </a:r>
            <a:endParaRPr lang="en-US" altLang="zh-CN" sz="2800" dirty="0"/>
          </a:p>
          <a:p>
            <a:pPr marL="914400" lvl="1" indent="-457200">
              <a:buFont typeface="+mj-ea"/>
              <a:buAutoNum type="circleNumDbPlain"/>
            </a:pPr>
            <a:r>
              <a:rPr lang="zh-CN" altLang="en-US" sz="2800" dirty="0">
                <a:solidFill>
                  <a:srgbClr val="FF0000"/>
                </a:solidFill>
              </a:rPr>
              <a:t>统计复用</a:t>
            </a:r>
          </a:p>
        </p:txBody>
      </p:sp>
    </p:spTree>
    <p:extLst>
      <p:ext uri="{BB962C8B-B14F-4D97-AF65-F5344CB8AC3E}">
        <p14:creationId xmlns:p14="http://schemas.microsoft.com/office/powerpoint/2010/main" val="4059503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29" name="Freeform: Shape 2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31" name="Rectangle 3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33" name="Rectangle 3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35" name="Freeform: Shape 3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37" name="Isosceles Triangle 3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3" name="图片 2">
            <a:extLst>
              <a:ext uri="{FF2B5EF4-FFF2-40B4-BE49-F238E27FC236}">
                <a16:creationId xmlns:a16="http://schemas.microsoft.com/office/drawing/2014/main" id="{8BFCE4F2-6F33-439F-97C1-03680B78C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801" y="614593"/>
            <a:ext cx="8103367" cy="5571065"/>
          </a:xfrm>
          <a:prstGeom prst="rect">
            <a:avLst/>
          </a:prstGeom>
          <a:ln>
            <a:noFill/>
          </a:ln>
        </p:spPr>
      </p:pic>
      <p:sp>
        <p:nvSpPr>
          <p:cNvPr id="39" name="Isosceles Triangle 3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1726333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14B440-A4A5-4CA0-9C81-D0AD663EA860}"/>
              </a:ext>
            </a:extLst>
          </p:cNvPr>
          <p:cNvSpPr>
            <a:spLocks noGrp="1"/>
          </p:cNvSpPr>
          <p:nvPr>
            <p:ph type="title"/>
          </p:nvPr>
        </p:nvSpPr>
        <p:spPr/>
        <p:txBody>
          <a:bodyPr/>
          <a:lstStyle/>
          <a:p>
            <a:r>
              <a:rPr lang="zh-CN" altLang="en-US" dirty="0"/>
              <a:t>数据报网络</a:t>
            </a:r>
          </a:p>
        </p:txBody>
      </p:sp>
      <p:sp>
        <p:nvSpPr>
          <p:cNvPr id="3" name="内容占位符 2">
            <a:extLst>
              <a:ext uri="{FF2B5EF4-FFF2-40B4-BE49-F238E27FC236}">
                <a16:creationId xmlns:a16="http://schemas.microsoft.com/office/drawing/2014/main" id="{94B28F01-5E9B-4FF7-A828-B5496BC7B4C5}"/>
              </a:ext>
            </a:extLst>
          </p:cNvPr>
          <p:cNvSpPr>
            <a:spLocks noGrp="1"/>
          </p:cNvSpPr>
          <p:nvPr>
            <p:ph idx="1"/>
          </p:nvPr>
        </p:nvSpPr>
        <p:spPr/>
        <p:txBody>
          <a:bodyPr>
            <a:normAutofit/>
          </a:bodyPr>
          <a:lstStyle/>
          <a:p>
            <a:r>
              <a:rPr lang="zh-CN" altLang="en-US" sz="3200" dirty="0">
                <a:solidFill>
                  <a:srgbClr val="FF0000"/>
                </a:solidFill>
              </a:rPr>
              <a:t>数据报网络</a:t>
            </a:r>
            <a:r>
              <a:rPr lang="zh-CN" altLang="en-US" sz="3200" dirty="0"/>
              <a:t>（</a:t>
            </a:r>
            <a:r>
              <a:rPr lang="en-US" altLang="zh-CN" sz="3200" dirty="0"/>
              <a:t>datagram network</a:t>
            </a:r>
            <a:r>
              <a:rPr lang="zh-CN" altLang="en-US" sz="3200" dirty="0"/>
              <a:t>）：与邮政服务类似。每个分组在它的首部都包含了</a:t>
            </a:r>
            <a:r>
              <a:rPr lang="zh-CN" altLang="en-US" sz="3200" dirty="0">
                <a:solidFill>
                  <a:srgbClr val="FF0000"/>
                </a:solidFill>
              </a:rPr>
              <a:t>目的地址</a:t>
            </a:r>
            <a:r>
              <a:rPr lang="zh-CN" altLang="en-US" sz="3200" dirty="0"/>
              <a:t>。分组到达分组交换机时，后者检查该分组的目的地址的一部分，并据此向相邻的分组交换机转发该分组。</a:t>
            </a:r>
            <a:endParaRPr lang="en-US" altLang="zh-CN" sz="3200" dirty="0"/>
          </a:p>
          <a:p>
            <a:r>
              <a:rPr lang="zh-CN" altLang="en-US" sz="3200" dirty="0"/>
              <a:t>每台分组交换机都具有一个</a:t>
            </a:r>
            <a:r>
              <a:rPr lang="zh-CN" altLang="en-US" sz="3200" dirty="0">
                <a:solidFill>
                  <a:srgbClr val="FF0000"/>
                </a:solidFill>
              </a:rPr>
              <a:t>转发表</a:t>
            </a:r>
            <a:r>
              <a:rPr lang="zh-CN" altLang="en-US" sz="3200" dirty="0"/>
              <a:t>，将目的地址映射为输出链路</a:t>
            </a:r>
            <a:endParaRPr lang="en-US" altLang="zh-CN" sz="3200" dirty="0"/>
          </a:p>
          <a:p>
            <a:r>
              <a:rPr lang="zh-CN" altLang="en-US" sz="3200" dirty="0"/>
              <a:t>邮政服务例子：湖北省武汉市硚口区航空路</a:t>
            </a:r>
            <a:r>
              <a:rPr lang="en-US" altLang="zh-CN" sz="3200" dirty="0"/>
              <a:t>13</a:t>
            </a:r>
            <a:r>
              <a:rPr lang="zh-CN" altLang="en-US" sz="3200" dirty="0"/>
              <a:t>号 </a:t>
            </a:r>
            <a:r>
              <a:rPr lang="en-US" altLang="zh-CN" sz="3200" dirty="0">
                <a:sym typeface="Wingdings" panose="05000000000000000000" pitchFamily="2" charset="2"/>
              </a:rPr>
              <a:t> </a:t>
            </a:r>
            <a:r>
              <a:rPr lang="zh-CN" altLang="en-US" sz="3200" dirty="0">
                <a:sym typeface="Wingdings" panose="05000000000000000000" pitchFamily="2" charset="2"/>
              </a:rPr>
              <a:t>江苏省南京市栖霞区仙林大道</a:t>
            </a:r>
            <a:r>
              <a:rPr lang="en-US" altLang="zh-CN" sz="3200" dirty="0">
                <a:sym typeface="Wingdings" panose="05000000000000000000" pitchFamily="2" charset="2"/>
              </a:rPr>
              <a:t>163</a:t>
            </a:r>
            <a:r>
              <a:rPr lang="zh-CN" altLang="en-US" sz="3200" dirty="0">
                <a:sym typeface="Wingdings" panose="05000000000000000000" pitchFamily="2" charset="2"/>
              </a:rPr>
              <a:t>号</a:t>
            </a:r>
            <a:endParaRPr lang="en-US" altLang="zh-CN" sz="3200" dirty="0"/>
          </a:p>
        </p:txBody>
      </p:sp>
    </p:spTree>
    <p:extLst>
      <p:ext uri="{BB962C8B-B14F-4D97-AF65-F5344CB8AC3E}">
        <p14:creationId xmlns:p14="http://schemas.microsoft.com/office/powerpoint/2010/main" val="14435749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D4599-5FF9-4C27-B1E1-36521FCACDF0}"/>
              </a:ext>
            </a:extLst>
          </p:cNvPr>
          <p:cNvSpPr>
            <a:spLocks noGrp="1"/>
          </p:cNvSpPr>
          <p:nvPr>
            <p:ph type="title"/>
          </p:nvPr>
        </p:nvSpPr>
        <p:spPr/>
        <p:txBody>
          <a:bodyPr/>
          <a:lstStyle/>
          <a:p>
            <a:r>
              <a:rPr lang="zh-CN" altLang="en-US" dirty="0"/>
              <a:t>分组交换网络的时延</a:t>
            </a:r>
          </a:p>
        </p:txBody>
      </p:sp>
      <p:sp>
        <p:nvSpPr>
          <p:cNvPr id="3" name="内容占位符 2">
            <a:extLst>
              <a:ext uri="{FF2B5EF4-FFF2-40B4-BE49-F238E27FC236}">
                <a16:creationId xmlns:a16="http://schemas.microsoft.com/office/drawing/2014/main" id="{FCD49877-5435-448D-8585-B5C172D920F9}"/>
              </a:ext>
            </a:extLst>
          </p:cNvPr>
          <p:cNvSpPr>
            <a:spLocks noGrp="1"/>
          </p:cNvSpPr>
          <p:nvPr>
            <p:ph idx="1"/>
          </p:nvPr>
        </p:nvSpPr>
        <p:spPr/>
        <p:txBody>
          <a:bodyPr/>
          <a:lstStyle/>
          <a:p>
            <a:r>
              <a:rPr lang="zh-CN" altLang="en-US" dirty="0">
                <a:solidFill>
                  <a:srgbClr val="FF0000"/>
                </a:solidFill>
              </a:rPr>
              <a:t>处理时延</a:t>
            </a:r>
            <a:r>
              <a:rPr lang="zh-CN" altLang="en-US" dirty="0"/>
              <a:t>（</a:t>
            </a:r>
            <a:r>
              <a:rPr lang="en-US" altLang="zh-CN" dirty="0"/>
              <a:t>processing delay</a:t>
            </a:r>
            <a:r>
              <a:rPr lang="zh-CN" altLang="en-US" dirty="0"/>
              <a:t>）：检查分组首部和决定将该分组导向何处所需要的时间</a:t>
            </a:r>
            <a:endParaRPr lang="en-US" altLang="zh-CN" dirty="0"/>
          </a:p>
          <a:p>
            <a:r>
              <a:rPr lang="zh-CN" altLang="en-US" dirty="0">
                <a:solidFill>
                  <a:srgbClr val="FF0000"/>
                </a:solidFill>
              </a:rPr>
              <a:t>排队时延</a:t>
            </a:r>
            <a:r>
              <a:rPr lang="zh-CN" altLang="en-US" dirty="0"/>
              <a:t>（</a:t>
            </a:r>
            <a:r>
              <a:rPr lang="en-US" altLang="zh-CN" dirty="0"/>
              <a:t>queuing delay</a:t>
            </a:r>
            <a:r>
              <a:rPr lang="zh-CN" altLang="en-US" dirty="0"/>
              <a:t>）：分组在缓存中排队时所需要的时间</a:t>
            </a:r>
            <a:endParaRPr lang="en-US" altLang="zh-CN" dirty="0"/>
          </a:p>
          <a:p>
            <a:r>
              <a:rPr lang="zh-CN" altLang="en-US" dirty="0">
                <a:solidFill>
                  <a:srgbClr val="FF0000"/>
                </a:solidFill>
              </a:rPr>
              <a:t>传输时延</a:t>
            </a:r>
            <a:r>
              <a:rPr lang="zh-CN" altLang="en-US" dirty="0"/>
              <a:t>（</a:t>
            </a:r>
            <a:r>
              <a:rPr lang="en-US" altLang="zh-CN" dirty="0"/>
              <a:t>transmission delay</a:t>
            </a:r>
            <a:r>
              <a:rPr lang="zh-CN" altLang="en-US" dirty="0"/>
              <a:t>）：即是存储转发时延，将分组的所有比特推向链路所需要的时间</a:t>
            </a:r>
            <a:endParaRPr lang="en-US" altLang="zh-CN" dirty="0"/>
          </a:p>
          <a:p>
            <a:r>
              <a:rPr lang="zh-CN" altLang="en-US" dirty="0">
                <a:solidFill>
                  <a:srgbClr val="FF0000"/>
                </a:solidFill>
              </a:rPr>
              <a:t>传播时延</a:t>
            </a:r>
            <a:r>
              <a:rPr lang="zh-CN" altLang="en-US" dirty="0"/>
              <a:t>（</a:t>
            </a:r>
            <a:r>
              <a:rPr lang="en-US" altLang="zh-CN" dirty="0"/>
              <a:t>propagation delay</a:t>
            </a:r>
            <a:r>
              <a:rPr lang="zh-CN" altLang="en-US" dirty="0"/>
              <a:t>）：从链路到下一个分组交换机的传播时间</a:t>
            </a:r>
            <a:endParaRPr lang="en-US" altLang="zh-CN" dirty="0"/>
          </a:p>
          <a:p>
            <a:r>
              <a:rPr lang="zh-CN" altLang="en-US" dirty="0">
                <a:solidFill>
                  <a:srgbClr val="FF0000"/>
                </a:solidFill>
              </a:rPr>
              <a:t>节点总时延</a:t>
            </a:r>
            <a:r>
              <a:rPr lang="zh-CN" altLang="en-US" dirty="0"/>
              <a:t>（</a:t>
            </a:r>
            <a:r>
              <a:rPr lang="en-US" altLang="zh-CN" dirty="0"/>
              <a:t>total nodal delay</a:t>
            </a:r>
            <a:r>
              <a:rPr lang="zh-CN" altLang="en-US" dirty="0"/>
              <a:t>）：以上部分加总</a:t>
            </a:r>
            <a:endParaRPr lang="en-US" altLang="zh-CN" dirty="0"/>
          </a:p>
        </p:txBody>
      </p:sp>
    </p:spTree>
    <p:extLst>
      <p:ext uri="{BB962C8B-B14F-4D97-AF65-F5344CB8AC3E}">
        <p14:creationId xmlns:p14="http://schemas.microsoft.com/office/powerpoint/2010/main" val="27684202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C3762B-7A6A-4FEB-86D1-ABBE10D7EE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265" y="622747"/>
            <a:ext cx="7092000" cy="3018068"/>
          </a:xfrm>
          <a:prstGeom prst="rect">
            <a:avLst/>
          </a:prstGeom>
        </p:spPr>
      </p:pic>
      <p:pic>
        <p:nvPicPr>
          <p:cNvPr id="5" name="图片 4">
            <a:extLst>
              <a:ext uri="{FF2B5EF4-FFF2-40B4-BE49-F238E27FC236}">
                <a16:creationId xmlns:a16="http://schemas.microsoft.com/office/drawing/2014/main" id="{6FE875C4-58DB-49AA-9642-626001091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9306" y="3921820"/>
            <a:ext cx="7200000" cy="1957970"/>
          </a:xfrm>
          <a:prstGeom prst="rect">
            <a:avLst/>
          </a:prstGeom>
        </p:spPr>
      </p:pic>
    </p:spTree>
    <p:extLst>
      <p:ext uri="{BB962C8B-B14F-4D97-AF65-F5344CB8AC3E}">
        <p14:creationId xmlns:p14="http://schemas.microsoft.com/office/powerpoint/2010/main" val="14976932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dirty="0">
                <a:solidFill>
                  <a:srgbClr val="FFFFFF"/>
                </a:solidFill>
              </a:rPr>
              <a:t>4</a:t>
            </a:r>
            <a:r>
              <a:rPr lang="en-US" altLang="zh-CN" sz="5400" kern="1200" dirty="0">
                <a:solidFill>
                  <a:srgbClr val="FFFFFF"/>
                </a:solidFill>
                <a:latin typeface="+mj-lt"/>
                <a:ea typeface="+mj-ea"/>
                <a:cs typeface="+mj-cs"/>
              </a:rPr>
              <a:t> </a:t>
            </a:r>
            <a:r>
              <a:rPr lang="zh-CN" altLang="en-US" sz="5400" kern="1200" dirty="0">
                <a:solidFill>
                  <a:srgbClr val="FFFFFF"/>
                </a:solidFill>
                <a:latin typeface="+mj-lt"/>
                <a:ea typeface="+mj-ea"/>
                <a:cs typeface="+mj-cs"/>
              </a:rPr>
              <a:t>协议层次及其服务模型</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18482460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DD0A1-DD29-4978-A3C0-DBEFA801CA67}"/>
              </a:ext>
            </a:extLst>
          </p:cNvPr>
          <p:cNvSpPr>
            <a:spLocks noGrp="1"/>
          </p:cNvSpPr>
          <p:nvPr>
            <p:ph type="title"/>
          </p:nvPr>
        </p:nvSpPr>
        <p:spPr/>
        <p:txBody>
          <a:bodyPr/>
          <a:lstStyle/>
          <a:p>
            <a:r>
              <a:rPr lang="zh-CN" altLang="en-US" dirty="0"/>
              <a:t>协议分层</a:t>
            </a:r>
          </a:p>
        </p:txBody>
      </p:sp>
      <p:sp>
        <p:nvSpPr>
          <p:cNvPr id="3" name="内容占位符 2">
            <a:extLst>
              <a:ext uri="{FF2B5EF4-FFF2-40B4-BE49-F238E27FC236}">
                <a16:creationId xmlns:a16="http://schemas.microsoft.com/office/drawing/2014/main" id="{C340D6B2-A5BC-4F22-BE50-509B0F71869D}"/>
              </a:ext>
            </a:extLst>
          </p:cNvPr>
          <p:cNvSpPr>
            <a:spLocks noGrp="1"/>
          </p:cNvSpPr>
          <p:nvPr>
            <p:ph idx="1"/>
          </p:nvPr>
        </p:nvSpPr>
        <p:spPr>
          <a:xfrm>
            <a:off x="838200" y="1825625"/>
            <a:ext cx="10515600" cy="3834030"/>
          </a:xfrm>
        </p:spPr>
        <p:txBody>
          <a:bodyPr>
            <a:normAutofit/>
          </a:bodyPr>
          <a:lstStyle/>
          <a:p>
            <a:r>
              <a:rPr lang="zh-CN" altLang="en-US" sz="3200" dirty="0"/>
              <a:t>因特网包含大量应用程序和协议，各类终端系统之间的通信，以及路由器和各类媒介。应当如何应对这一巨大的</a:t>
            </a:r>
            <a:r>
              <a:rPr lang="zh-CN" altLang="en-US" sz="3200" dirty="0">
                <a:solidFill>
                  <a:srgbClr val="FF0000"/>
                </a:solidFill>
              </a:rPr>
              <a:t>复杂性</a:t>
            </a:r>
            <a:r>
              <a:rPr lang="zh-CN" altLang="en-US" sz="3200" dirty="0"/>
              <a:t>？</a:t>
            </a:r>
            <a:endParaRPr lang="en-US" altLang="zh-CN" sz="3200" dirty="0"/>
          </a:p>
          <a:p>
            <a:r>
              <a:rPr lang="zh-CN" altLang="en-US" sz="3200" dirty="0"/>
              <a:t>是否可能进行</a:t>
            </a:r>
            <a:r>
              <a:rPr lang="zh-CN" altLang="en-US" sz="3200" dirty="0">
                <a:solidFill>
                  <a:srgbClr val="FF0000"/>
                </a:solidFill>
              </a:rPr>
              <a:t>功能层次</a:t>
            </a:r>
            <a:r>
              <a:rPr lang="zh-CN" altLang="en-US" sz="3200" dirty="0"/>
              <a:t>的划分？</a:t>
            </a:r>
            <a:endParaRPr lang="en-US" altLang="zh-CN" sz="3200" dirty="0"/>
          </a:p>
          <a:p>
            <a:r>
              <a:rPr lang="zh-CN" altLang="en-US" sz="3200" dirty="0"/>
              <a:t>人类社会是否有类似机制？例如，航空旅行？</a:t>
            </a:r>
          </a:p>
        </p:txBody>
      </p:sp>
    </p:spTree>
    <p:extLst>
      <p:ext uri="{BB962C8B-B14F-4D97-AF65-F5344CB8AC3E}">
        <p14:creationId xmlns:p14="http://schemas.microsoft.com/office/powerpoint/2010/main" val="3069688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71CB1F-25AE-4DAF-9A66-EDC4BD2025E1}"/>
              </a:ext>
            </a:extLst>
          </p:cNvPr>
          <p:cNvSpPr>
            <a:spLocks noGrp="1"/>
          </p:cNvSpPr>
          <p:nvPr>
            <p:ph type="title"/>
          </p:nvPr>
        </p:nvSpPr>
        <p:spPr/>
        <p:txBody>
          <a:bodyPr/>
          <a:lstStyle/>
          <a:p>
            <a:r>
              <a:rPr lang="en-US" altLang="zh-CN" dirty="0"/>
              <a:t>ICT</a:t>
            </a:r>
            <a:r>
              <a:rPr lang="zh-CN" altLang="en-US" dirty="0"/>
              <a:t>发展阶段</a:t>
            </a:r>
          </a:p>
        </p:txBody>
      </p:sp>
      <p:sp>
        <p:nvSpPr>
          <p:cNvPr id="3" name="内容占位符 2">
            <a:extLst>
              <a:ext uri="{FF2B5EF4-FFF2-40B4-BE49-F238E27FC236}">
                <a16:creationId xmlns:a16="http://schemas.microsoft.com/office/drawing/2014/main" id="{928D4DE8-5423-49BC-BC56-D549C8BB9693}"/>
              </a:ext>
            </a:extLst>
          </p:cNvPr>
          <p:cNvSpPr>
            <a:spLocks noGrp="1"/>
          </p:cNvSpPr>
          <p:nvPr>
            <p:ph idx="1"/>
          </p:nvPr>
        </p:nvSpPr>
        <p:spPr>
          <a:xfrm>
            <a:off x="838200" y="1825624"/>
            <a:ext cx="9994900" cy="4435475"/>
          </a:xfrm>
        </p:spPr>
        <p:txBody>
          <a:bodyPr>
            <a:normAutofit/>
          </a:bodyPr>
          <a:lstStyle/>
          <a:p>
            <a:r>
              <a:rPr lang="zh-CN" altLang="en-US" sz="3200" dirty="0"/>
              <a:t>互联网时代：电子商务，在线医疗（滞后）</a:t>
            </a:r>
            <a:endParaRPr lang="en-US" altLang="zh-CN" sz="3200" dirty="0"/>
          </a:p>
          <a:p>
            <a:r>
              <a:rPr lang="zh-CN" altLang="en-US" sz="3200" dirty="0"/>
              <a:t>移动互联网时代：移动商务，移动医疗（滞后）</a:t>
            </a:r>
            <a:endParaRPr lang="en-US" altLang="zh-CN" sz="3200" dirty="0"/>
          </a:p>
          <a:p>
            <a:r>
              <a:rPr lang="zh-CN" altLang="en-US" sz="3200" dirty="0"/>
              <a:t>物联网时代：传感器</a:t>
            </a:r>
            <a:endParaRPr lang="en-US" altLang="zh-CN" sz="3200" dirty="0"/>
          </a:p>
          <a:p>
            <a:r>
              <a:rPr lang="zh-CN" altLang="en-US" sz="3200" dirty="0"/>
              <a:t>智能时代：传感（数据采集与汇聚）</a:t>
            </a:r>
            <a:r>
              <a:rPr lang="en-US" altLang="zh-CN" sz="3200" dirty="0"/>
              <a:t>+</a:t>
            </a:r>
            <a:r>
              <a:rPr lang="zh-CN" altLang="en-US" sz="3200" dirty="0"/>
              <a:t>人工智能（数据洞见）</a:t>
            </a:r>
            <a:endParaRPr lang="en-US" altLang="zh-CN" sz="3200" dirty="0"/>
          </a:p>
          <a:p>
            <a:endParaRPr lang="en-US" altLang="zh-CN" sz="3200" dirty="0"/>
          </a:p>
          <a:p>
            <a:pPr marL="0" indent="0">
              <a:buNone/>
            </a:pPr>
            <a:r>
              <a:rPr lang="zh-CN" altLang="en-US" sz="3200" b="1" dirty="0">
                <a:solidFill>
                  <a:srgbClr val="FF0000"/>
                </a:solidFill>
              </a:rPr>
              <a:t>讨论</a:t>
            </a:r>
            <a:r>
              <a:rPr lang="zh-CN" altLang="en-US" sz="3200" dirty="0"/>
              <a:t>：如何从互联网的特征理解其作用？如何从移动互联网的特征理解其作用？</a:t>
            </a:r>
            <a:endParaRPr lang="en-US" altLang="zh-CN" sz="3200" dirty="0"/>
          </a:p>
        </p:txBody>
      </p:sp>
    </p:spTree>
    <p:extLst>
      <p:ext uri="{BB962C8B-B14F-4D97-AF65-F5344CB8AC3E}">
        <p14:creationId xmlns:p14="http://schemas.microsoft.com/office/powerpoint/2010/main" val="13854331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665B8B3-48C0-4E3B-B179-DB02CC8DD1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183" y="1279163"/>
            <a:ext cx="10155790" cy="3600000"/>
          </a:xfrm>
          <a:prstGeom prst="rect">
            <a:avLst/>
          </a:prstGeom>
        </p:spPr>
      </p:pic>
    </p:spTree>
    <p:extLst>
      <p:ext uri="{BB962C8B-B14F-4D97-AF65-F5344CB8AC3E}">
        <p14:creationId xmlns:p14="http://schemas.microsoft.com/office/powerpoint/2010/main" val="2995261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29CFC4-DFFD-43DB-9E40-9C5CD5F05AC8}"/>
              </a:ext>
            </a:extLst>
          </p:cNvPr>
          <p:cNvSpPr>
            <a:spLocks noGrp="1"/>
          </p:cNvSpPr>
          <p:nvPr>
            <p:ph type="title"/>
          </p:nvPr>
        </p:nvSpPr>
        <p:spPr/>
        <p:txBody>
          <a:bodyPr/>
          <a:lstStyle/>
          <a:p>
            <a:r>
              <a:rPr lang="zh-CN" altLang="en-US" dirty="0"/>
              <a:t>协议分层与服务模型</a:t>
            </a:r>
          </a:p>
        </p:txBody>
      </p:sp>
      <p:sp>
        <p:nvSpPr>
          <p:cNvPr id="3" name="内容占位符 2">
            <a:extLst>
              <a:ext uri="{FF2B5EF4-FFF2-40B4-BE49-F238E27FC236}">
                <a16:creationId xmlns:a16="http://schemas.microsoft.com/office/drawing/2014/main" id="{5CE28034-19AE-47EB-9651-F05EB89F9A69}"/>
              </a:ext>
            </a:extLst>
          </p:cNvPr>
          <p:cNvSpPr>
            <a:spLocks noGrp="1"/>
          </p:cNvSpPr>
          <p:nvPr>
            <p:ph idx="1"/>
          </p:nvPr>
        </p:nvSpPr>
        <p:spPr/>
        <p:txBody>
          <a:bodyPr>
            <a:normAutofit/>
          </a:bodyPr>
          <a:lstStyle/>
          <a:p>
            <a:r>
              <a:rPr lang="zh-CN" altLang="en-US" sz="3600" dirty="0">
                <a:solidFill>
                  <a:srgbClr val="FF0000"/>
                </a:solidFill>
              </a:rPr>
              <a:t>协议分层</a:t>
            </a:r>
            <a:r>
              <a:rPr lang="zh-CN" altLang="en-US" sz="3600" dirty="0"/>
              <a:t>：网络设计者以分层（</a:t>
            </a:r>
            <a:r>
              <a:rPr lang="en-US" altLang="zh-CN" sz="3600" dirty="0"/>
              <a:t>layer</a:t>
            </a:r>
            <a:r>
              <a:rPr lang="zh-CN" altLang="en-US" sz="3600" dirty="0"/>
              <a:t>）的方式组织协议，以及实现这些协议的网络硬件和软件</a:t>
            </a:r>
            <a:endParaRPr lang="en-US" altLang="zh-CN" sz="3600" dirty="0"/>
          </a:p>
          <a:p>
            <a:r>
              <a:rPr lang="zh-CN" altLang="en-US" sz="3600" dirty="0">
                <a:solidFill>
                  <a:srgbClr val="FF0000"/>
                </a:solidFill>
              </a:rPr>
              <a:t>服务提供</a:t>
            </a:r>
            <a:r>
              <a:rPr lang="zh-CN" altLang="en-US" sz="3600" dirty="0"/>
              <a:t>：每个协议属于一层，每层通过在该层中执行某种动作，或者使用其直接下层的服务，来提供它的</a:t>
            </a:r>
            <a:r>
              <a:rPr lang="zh-CN" altLang="en-US" sz="3600" dirty="0">
                <a:solidFill>
                  <a:srgbClr val="FF0000"/>
                </a:solidFill>
              </a:rPr>
              <a:t>服务</a:t>
            </a:r>
            <a:r>
              <a:rPr lang="zh-CN" altLang="en-US" sz="3600" dirty="0"/>
              <a:t>，由此得到</a:t>
            </a:r>
            <a:r>
              <a:rPr lang="zh-CN" altLang="en-US" sz="3600" dirty="0">
                <a:solidFill>
                  <a:srgbClr val="FF0000"/>
                </a:solidFill>
              </a:rPr>
              <a:t>服务模型</a:t>
            </a:r>
            <a:r>
              <a:rPr lang="zh-CN" altLang="en-US" sz="3600" dirty="0"/>
              <a:t>（</a:t>
            </a:r>
            <a:r>
              <a:rPr lang="en-US" altLang="zh-CN" sz="3600" dirty="0"/>
              <a:t>service model</a:t>
            </a:r>
            <a:r>
              <a:rPr lang="zh-CN" altLang="en-US" sz="3600" dirty="0"/>
              <a:t>）</a:t>
            </a:r>
          </a:p>
        </p:txBody>
      </p:sp>
    </p:spTree>
    <p:extLst>
      <p:ext uri="{BB962C8B-B14F-4D97-AF65-F5344CB8AC3E}">
        <p14:creationId xmlns:p14="http://schemas.microsoft.com/office/powerpoint/2010/main" val="30445146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86F9F-CB29-4257-A456-D8F8A9AAC8FD}"/>
              </a:ext>
            </a:extLst>
          </p:cNvPr>
          <p:cNvSpPr>
            <a:spLocks noGrp="1"/>
          </p:cNvSpPr>
          <p:nvPr>
            <p:ph type="title"/>
          </p:nvPr>
        </p:nvSpPr>
        <p:spPr/>
        <p:txBody>
          <a:bodyPr/>
          <a:lstStyle/>
          <a:p>
            <a:r>
              <a:rPr lang="zh-CN" altLang="en-US" dirty="0"/>
              <a:t>五层模型</a:t>
            </a:r>
          </a:p>
        </p:txBody>
      </p:sp>
      <p:sp>
        <p:nvSpPr>
          <p:cNvPr id="3" name="内容占位符 2">
            <a:extLst>
              <a:ext uri="{FF2B5EF4-FFF2-40B4-BE49-F238E27FC236}">
                <a16:creationId xmlns:a16="http://schemas.microsoft.com/office/drawing/2014/main" id="{81F06B4D-312E-43EE-8075-7543D3F6A949}"/>
              </a:ext>
            </a:extLst>
          </p:cNvPr>
          <p:cNvSpPr>
            <a:spLocks noGrp="1"/>
          </p:cNvSpPr>
          <p:nvPr>
            <p:ph idx="1"/>
          </p:nvPr>
        </p:nvSpPr>
        <p:spPr>
          <a:xfrm>
            <a:off x="838200" y="1604243"/>
            <a:ext cx="10515600" cy="4931310"/>
          </a:xfrm>
        </p:spPr>
        <p:txBody>
          <a:bodyPr>
            <a:normAutofit/>
          </a:bodyPr>
          <a:lstStyle/>
          <a:p>
            <a:r>
              <a:rPr lang="zh-CN" altLang="en-US" dirty="0">
                <a:solidFill>
                  <a:srgbClr val="FF0000"/>
                </a:solidFill>
              </a:rPr>
              <a:t>应用层</a:t>
            </a:r>
            <a:r>
              <a:rPr lang="zh-CN" altLang="en-US" dirty="0"/>
              <a:t>（</a:t>
            </a:r>
            <a:r>
              <a:rPr lang="en-US" altLang="zh-CN" dirty="0"/>
              <a:t>application layer</a:t>
            </a:r>
            <a:r>
              <a:rPr lang="zh-CN" altLang="en-US" dirty="0"/>
              <a:t>）：网络应用程序及其协议留存的地方，应用层协议包括</a:t>
            </a:r>
            <a:r>
              <a:rPr lang="en-US" altLang="zh-CN" dirty="0"/>
              <a:t>HTTP</a:t>
            </a:r>
            <a:r>
              <a:rPr lang="zh-CN" altLang="en-US" dirty="0"/>
              <a:t>、</a:t>
            </a:r>
            <a:r>
              <a:rPr lang="en-US" altLang="zh-CN" dirty="0"/>
              <a:t>SMTP</a:t>
            </a:r>
            <a:r>
              <a:rPr lang="zh-CN" altLang="en-US" dirty="0"/>
              <a:t>、</a:t>
            </a:r>
            <a:r>
              <a:rPr lang="en-US" altLang="zh-CN" dirty="0"/>
              <a:t>FTP</a:t>
            </a:r>
            <a:r>
              <a:rPr lang="zh-CN" altLang="en-US" dirty="0"/>
              <a:t>、</a:t>
            </a:r>
            <a:r>
              <a:rPr lang="en-US" altLang="zh-CN" dirty="0"/>
              <a:t>DNS</a:t>
            </a:r>
            <a:r>
              <a:rPr lang="zh-CN" altLang="en-US" dirty="0"/>
              <a:t>等</a:t>
            </a:r>
            <a:endParaRPr lang="en-US" altLang="zh-CN" dirty="0"/>
          </a:p>
          <a:p>
            <a:r>
              <a:rPr lang="zh-CN" altLang="en-US" dirty="0">
                <a:solidFill>
                  <a:srgbClr val="FF0000"/>
                </a:solidFill>
              </a:rPr>
              <a:t>运输层</a:t>
            </a:r>
            <a:r>
              <a:rPr lang="zh-CN" altLang="en-US" dirty="0"/>
              <a:t>（</a:t>
            </a:r>
            <a:r>
              <a:rPr lang="en-US" altLang="zh-CN" dirty="0"/>
              <a:t>transport layer</a:t>
            </a:r>
            <a:r>
              <a:rPr lang="zh-CN" altLang="en-US" dirty="0"/>
              <a:t>） ：提供在应用程序的两个通信终端系统之间，传输应用层报文分组的服务</a:t>
            </a:r>
            <a:endParaRPr lang="en-US" altLang="zh-CN" dirty="0"/>
          </a:p>
          <a:p>
            <a:r>
              <a:rPr lang="zh-CN" altLang="en-US" dirty="0">
                <a:solidFill>
                  <a:srgbClr val="FF0000"/>
                </a:solidFill>
              </a:rPr>
              <a:t>网络层</a:t>
            </a:r>
            <a:r>
              <a:rPr lang="zh-CN" altLang="en-US" dirty="0"/>
              <a:t>（</a:t>
            </a:r>
            <a:r>
              <a:rPr lang="en-US" altLang="zh-CN" dirty="0"/>
              <a:t>network layer</a:t>
            </a:r>
            <a:r>
              <a:rPr lang="zh-CN" altLang="en-US" dirty="0"/>
              <a:t>） ：负责将称为数据报的网络层分组，从终端系统传输到另一终端系统</a:t>
            </a:r>
            <a:endParaRPr lang="en-US" altLang="zh-CN" dirty="0"/>
          </a:p>
          <a:p>
            <a:r>
              <a:rPr lang="zh-CN" altLang="en-US" dirty="0">
                <a:solidFill>
                  <a:srgbClr val="FF0000"/>
                </a:solidFill>
              </a:rPr>
              <a:t>链路层</a:t>
            </a:r>
            <a:r>
              <a:rPr lang="zh-CN" altLang="en-US" dirty="0"/>
              <a:t>（</a:t>
            </a:r>
            <a:r>
              <a:rPr lang="en-US" altLang="zh-CN" dirty="0"/>
              <a:t>link layer</a:t>
            </a:r>
            <a:r>
              <a:rPr lang="zh-CN" altLang="en-US" dirty="0"/>
              <a:t>） ：网络层将数据报下传给链路层，链路层沿着路由传递数据报到下一个节点，然后再上报给网络层</a:t>
            </a:r>
            <a:endParaRPr lang="en-US" altLang="zh-CN" dirty="0"/>
          </a:p>
          <a:p>
            <a:r>
              <a:rPr lang="zh-CN" altLang="en-US" dirty="0">
                <a:solidFill>
                  <a:srgbClr val="FF0000"/>
                </a:solidFill>
              </a:rPr>
              <a:t>物理层</a:t>
            </a:r>
            <a:r>
              <a:rPr lang="zh-CN" altLang="en-US" dirty="0"/>
              <a:t>（</a:t>
            </a:r>
            <a:r>
              <a:rPr lang="en-US" altLang="zh-CN" dirty="0"/>
              <a:t>physical layer</a:t>
            </a:r>
            <a:r>
              <a:rPr lang="zh-CN" altLang="en-US" dirty="0"/>
              <a:t>） ：将帧中的每个比特从节点移动到下一个节点</a:t>
            </a:r>
          </a:p>
        </p:txBody>
      </p:sp>
    </p:spTree>
    <p:extLst>
      <p:ext uri="{BB962C8B-B14F-4D97-AF65-F5344CB8AC3E}">
        <p14:creationId xmlns:p14="http://schemas.microsoft.com/office/powerpoint/2010/main" val="40803645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604F166-122D-4486-852E-D731F41CB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762" y="520779"/>
            <a:ext cx="8909498" cy="5400000"/>
          </a:xfrm>
          <a:prstGeom prst="rect">
            <a:avLst/>
          </a:prstGeom>
        </p:spPr>
      </p:pic>
    </p:spTree>
    <p:extLst>
      <p:ext uri="{BB962C8B-B14F-4D97-AF65-F5344CB8AC3E}">
        <p14:creationId xmlns:p14="http://schemas.microsoft.com/office/powerpoint/2010/main" val="37628608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874815" y="2641600"/>
            <a:ext cx="6409905" cy="1229118"/>
          </a:xfrm>
        </p:spPr>
        <p:txBody>
          <a:bodyPr vert="horz" lIns="91440" tIns="45720" rIns="91440" bIns="45720" rtlCol="0" anchor="b">
            <a:normAutofit fontScale="90000"/>
          </a:bodyPr>
          <a:lstStyle/>
          <a:p>
            <a:pPr algn="ctr"/>
            <a:r>
              <a:rPr lang="zh-CN" altLang="en-US" kern="1200" dirty="0">
                <a:solidFill>
                  <a:schemeClr val="tx1"/>
                </a:solidFill>
                <a:latin typeface="+mj-lt"/>
                <a:ea typeface="+mj-ea"/>
                <a:cs typeface="+mj-cs"/>
              </a:rPr>
              <a:t>四、计算机网络</a:t>
            </a:r>
            <a:r>
              <a:rPr lang="zh-CN" altLang="en-US" dirty="0"/>
              <a:t>安全</a:t>
            </a:r>
            <a:endParaRPr lang="zh-CN" altLang="en-US" kern="1200" dirty="0">
              <a:solidFill>
                <a:schemeClr val="tx1"/>
              </a:solidFill>
              <a:latin typeface="+mj-lt"/>
              <a:ea typeface="+mj-ea"/>
              <a:cs typeface="+mj-cs"/>
            </a:endParaRPr>
          </a:p>
        </p:txBody>
      </p:sp>
      <p:sp>
        <p:nvSpPr>
          <p:cNvPr id="11" name="Freeform: Shape 1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13" name="Freeform: Shape 1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5" name="Freeform: Shape 1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7" name="Freeform: Shape 1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19" name="Freeform: Shape 1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21" name="Freeform: Shape 2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9290863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F7F53-E888-4A1D-8629-5D065ECCAB6E}"/>
              </a:ext>
            </a:extLst>
          </p:cNvPr>
          <p:cNvSpPr>
            <a:spLocks noGrp="1"/>
          </p:cNvSpPr>
          <p:nvPr>
            <p:ph type="title"/>
          </p:nvPr>
        </p:nvSpPr>
        <p:spPr/>
        <p:txBody>
          <a:bodyPr/>
          <a:lstStyle/>
          <a:p>
            <a:r>
              <a:rPr lang="zh-CN" altLang="en-US" dirty="0"/>
              <a:t>教学内容</a:t>
            </a:r>
          </a:p>
        </p:txBody>
      </p:sp>
      <p:sp>
        <p:nvSpPr>
          <p:cNvPr id="3" name="内容占位符 2">
            <a:extLst>
              <a:ext uri="{FF2B5EF4-FFF2-40B4-BE49-F238E27FC236}">
                <a16:creationId xmlns:a16="http://schemas.microsoft.com/office/drawing/2014/main" id="{A77EB807-F267-4108-ACF8-EA38B6FC7CE4}"/>
              </a:ext>
            </a:extLst>
          </p:cNvPr>
          <p:cNvSpPr>
            <a:spLocks noGrp="1"/>
          </p:cNvSpPr>
          <p:nvPr>
            <p:ph idx="1"/>
          </p:nvPr>
        </p:nvSpPr>
        <p:spPr/>
        <p:txBody>
          <a:bodyPr>
            <a:normAutofit/>
          </a:bodyPr>
          <a:lstStyle/>
          <a:p>
            <a:pPr marL="514350" indent="-514350">
              <a:buFont typeface="+mj-lt"/>
              <a:buAutoNum type="arabicPeriod"/>
            </a:pPr>
            <a:r>
              <a:rPr lang="zh-CN" altLang="en-US" sz="3200" dirty="0"/>
              <a:t>网络安全的定义</a:t>
            </a:r>
            <a:endParaRPr lang="en-US" altLang="zh-CN" sz="3200" dirty="0"/>
          </a:p>
          <a:p>
            <a:pPr marL="514350" indent="-514350">
              <a:buFont typeface="+mj-lt"/>
              <a:buAutoNum type="arabicPeriod"/>
            </a:pPr>
            <a:r>
              <a:rPr lang="zh-CN" altLang="en-US" sz="3200" dirty="0"/>
              <a:t>密码学的原则</a:t>
            </a:r>
            <a:endParaRPr lang="en-US" altLang="zh-CN" sz="3200" dirty="0"/>
          </a:p>
          <a:p>
            <a:pPr marL="514350" indent="-514350">
              <a:buFont typeface="+mj-lt"/>
              <a:buAutoNum type="arabicPeriod"/>
            </a:pPr>
            <a:r>
              <a:rPr lang="zh-CN" altLang="en-US" sz="3200" dirty="0"/>
              <a:t>鉴别</a:t>
            </a:r>
            <a:endParaRPr lang="en-US" altLang="zh-CN" sz="3200" dirty="0"/>
          </a:p>
          <a:p>
            <a:pPr marL="514350" indent="-514350">
              <a:buFont typeface="+mj-lt"/>
              <a:buAutoNum type="arabicPeriod"/>
            </a:pPr>
            <a:r>
              <a:rPr lang="zh-CN" altLang="en-US" sz="3200" dirty="0"/>
              <a:t>完整性</a:t>
            </a:r>
            <a:endParaRPr lang="en-US" altLang="zh-CN" sz="3200" dirty="0"/>
          </a:p>
          <a:p>
            <a:pPr marL="514350" indent="-514350">
              <a:buFont typeface="+mj-lt"/>
              <a:buAutoNum type="arabicPeriod"/>
            </a:pPr>
            <a:r>
              <a:rPr lang="zh-CN" altLang="en-US" sz="3200" dirty="0"/>
              <a:t>密钥分发与认证</a:t>
            </a:r>
          </a:p>
        </p:txBody>
      </p:sp>
    </p:spTree>
    <p:extLst>
      <p:ext uri="{BB962C8B-B14F-4D97-AF65-F5344CB8AC3E}">
        <p14:creationId xmlns:p14="http://schemas.microsoft.com/office/powerpoint/2010/main" val="131334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pPr algn="ctr"/>
            <a:r>
              <a:rPr lang="en-US" altLang="zh-CN" sz="5400" kern="1200" dirty="0">
                <a:solidFill>
                  <a:srgbClr val="FFFFFF"/>
                </a:solidFill>
                <a:latin typeface="+mj-lt"/>
                <a:ea typeface="+mj-ea"/>
                <a:cs typeface="+mj-cs"/>
              </a:rPr>
              <a:t>1 </a:t>
            </a:r>
            <a:r>
              <a:rPr lang="zh-CN" altLang="en-US" sz="5400" dirty="0">
                <a:solidFill>
                  <a:srgbClr val="FFFFFF"/>
                </a:solidFill>
              </a:rPr>
              <a:t>网络安全</a:t>
            </a:r>
            <a:br>
              <a:rPr lang="en-US" altLang="zh-CN" sz="5400" dirty="0">
                <a:solidFill>
                  <a:srgbClr val="FFFFFF"/>
                </a:solidFill>
              </a:rPr>
            </a:br>
            <a:r>
              <a:rPr lang="zh-CN" altLang="en-US" sz="5400" kern="1200" dirty="0">
                <a:solidFill>
                  <a:srgbClr val="FFFFFF"/>
                </a:solidFill>
                <a:latin typeface="+mj-lt"/>
                <a:ea typeface="+mj-ea"/>
                <a:cs typeface="+mj-cs"/>
              </a:rPr>
              <a:t>的定义</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23491427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F32D420-FE04-4B77-9524-9FC4EC00E5D5}"/>
              </a:ext>
            </a:extLst>
          </p:cNvPr>
          <p:cNvPicPr>
            <a:picLocks noChangeAspect="1"/>
          </p:cNvPicPr>
          <p:nvPr/>
        </p:nvPicPr>
        <p:blipFill rotWithShape="1">
          <a:blip r:embed="rId2"/>
          <a:srcRect l="30331" r="8831"/>
          <a:stretch/>
        </p:blipFill>
        <p:spPr>
          <a:xfrm>
            <a:off x="321731" y="321732"/>
            <a:ext cx="5728548" cy="6214533"/>
          </a:xfrm>
          <a:prstGeom prst="rect">
            <a:avLst/>
          </a:prstGeom>
        </p:spPr>
      </p:pic>
      <p:pic>
        <p:nvPicPr>
          <p:cNvPr id="2" name="图片 1">
            <a:extLst>
              <a:ext uri="{FF2B5EF4-FFF2-40B4-BE49-F238E27FC236}">
                <a16:creationId xmlns:a16="http://schemas.microsoft.com/office/drawing/2014/main" id="{4E192FDF-B766-48CE-8406-C5317EA7620F}"/>
              </a:ext>
            </a:extLst>
          </p:cNvPr>
          <p:cNvPicPr>
            <a:picLocks noChangeAspect="1"/>
          </p:cNvPicPr>
          <p:nvPr/>
        </p:nvPicPr>
        <p:blipFill rotWithShape="1">
          <a:blip r:embed="rId3"/>
          <a:srcRect l="18567" r="18291" b="1"/>
          <a:stretch/>
        </p:blipFill>
        <p:spPr>
          <a:xfrm>
            <a:off x="6141721" y="321732"/>
            <a:ext cx="5728547" cy="6214533"/>
          </a:xfrm>
          <a:prstGeom prst="rect">
            <a:avLst/>
          </a:prstGeom>
        </p:spPr>
      </p:pic>
    </p:spTree>
    <p:extLst>
      <p:ext uri="{BB962C8B-B14F-4D97-AF65-F5344CB8AC3E}">
        <p14:creationId xmlns:p14="http://schemas.microsoft.com/office/powerpoint/2010/main" val="18683263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AA87EE-3DE1-4E6D-A838-F7C20A506E77}"/>
              </a:ext>
            </a:extLst>
          </p:cNvPr>
          <p:cNvSpPr>
            <a:spLocks noGrp="1"/>
          </p:cNvSpPr>
          <p:nvPr>
            <p:ph type="title"/>
          </p:nvPr>
        </p:nvSpPr>
        <p:spPr/>
        <p:txBody>
          <a:bodyPr/>
          <a:lstStyle/>
          <a:p>
            <a:r>
              <a:rPr lang="zh-CN" altLang="en-US" dirty="0"/>
              <a:t>相互通信的实体</a:t>
            </a:r>
          </a:p>
        </p:txBody>
      </p:sp>
      <p:sp>
        <p:nvSpPr>
          <p:cNvPr id="3" name="内容占位符 2">
            <a:extLst>
              <a:ext uri="{FF2B5EF4-FFF2-40B4-BE49-F238E27FC236}">
                <a16:creationId xmlns:a16="http://schemas.microsoft.com/office/drawing/2014/main" id="{58FEE863-8BD4-4324-AC81-3378F6EFDD6D}"/>
              </a:ext>
            </a:extLst>
          </p:cNvPr>
          <p:cNvSpPr>
            <a:spLocks noGrp="1"/>
          </p:cNvSpPr>
          <p:nvPr>
            <p:ph idx="1"/>
          </p:nvPr>
        </p:nvSpPr>
        <p:spPr/>
        <p:txBody>
          <a:bodyPr>
            <a:normAutofit/>
          </a:bodyPr>
          <a:lstStyle/>
          <a:p>
            <a:r>
              <a:rPr lang="zh-CN" altLang="en-US" sz="3200" dirty="0"/>
              <a:t>网络</a:t>
            </a:r>
            <a:r>
              <a:rPr lang="zh-CN" altLang="en-US" sz="3200" dirty="0">
                <a:solidFill>
                  <a:srgbClr val="FF0000"/>
                </a:solidFill>
              </a:rPr>
              <a:t>基础设施</a:t>
            </a:r>
            <a:r>
              <a:rPr lang="zh-CN" altLang="en-US" sz="3200" dirty="0"/>
              <a:t>，例如路由器之间的通信</a:t>
            </a:r>
            <a:endParaRPr lang="en-US" altLang="zh-CN" sz="3200" dirty="0"/>
          </a:p>
          <a:p>
            <a:r>
              <a:rPr lang="zh-CN" altLang="en-US" sz="3200" dirty="0"/>
              <a:t>网络</a:t>
            </a:r>
            <a:r>
              <a:rPr lang="zh-CN" altLang="en-US" sz="3200" dirty="0">
                <a:solidFill>
                  <a:srgbClr val="FF0000"/>
                </a:solidFill>
              </a:rPr>
              <a:t>应用程序</a:t>
            </a:r>
            <a:r>
              <a:rPr lang="zh-CN" altLang="en-US" sz="3200" dirty="0"/>
              <a:t>，例如电子邮件、</a:t>
            </a:r>
            <a:r>
              <a:rPr lang="en-US" altLang="zh-CN" sz="3200" dirty="0"/>
              <a:t>FTP</a:t>
            </a:r>
          </a:p>
          <a:p>
            <a:r>
              <a:rPr lang="zh-CN" altLang="en-US" sz="3200" dirty="0"/>
              <a:t>终端系统的</a:t>
            </a:r>
            <a:r>
              <a:rPr lang="zh-CN" altLang="en-US" sz="3200" dirty="0">
                <a:solidFill>
                  <a:srgbClr val="FF0000"/>
                </a:solidFill>
              </a:rPr>
              <a:t>使用者</a:t>
            </a:r>
            <a:r>
              <a:rPr lang="zh-CN" altLang="en-US" sz="3200" dirty="0"/>
              <a:t>，例如使用腾讯</a:t>
            </a:r>
            <a:r>
              <a:rPr lang="en-US" altLang="zh-CN" sz="3200" dirty="0"/>
              <a:t>QQ</a:t>
            </a:r>
            <a:r>
              <a:rPr lang="zh-CN" altLang="en-US" sz="3200" dirty="0"/>
              <a:t>的两个人，或在线支付的交易双方</a:t>
            </a:r>
            <a:endParaRPr lang="en-US" altLang="zh-CN" sz="3200" dirty="0"/>
          </a:p>
          <a:p>
            <a:endParaRPr lang="en-US" altLang="zh-CN" sz="3200" dirty="0"/>
          </a:p>
          <a:p>
            <a:pPr marL="0" indent="0">
              <a:buNone/>
            </a:pPr>
            <a:r>
              <a:rPr lang="zh-CN" altLang="en-US" sz="3200" dirty="0"/>
              <a:t>如何给出模型，以描述和分析网络安全议题？</a:t>
            </a:r>
            <a:endParaRPr lang="en-US" altLang="zh-CN" sz="3200" dirty="0"/>
          </a:p>
        </p:txBody>
      </p:sp>
    </p:spTree>
    <p:extLst>
      <p:ext uri="{BB962C8B-B14F-4D97-AF65-F5344CB8AC3E}">
        <p14:creationId xmlns:p14="http://schemas.microsoft.com/office/powerpoint/2010/main" val="382783317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3" name="Rectangle 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6" name="图片 5">
            <a:extLst>
              <a:ext uri="{FF2B5EF4-FFF2-40B4-BE49-F238E27FC236}">
                <a16:creationId xmlns:a16="http://schemas.microsoft.com/office/drawing/2014/main" id="{283E4B86-9041-48A6-80C8-0C5A16340ECF}"/>
              </a:ext>
            </a:extLst>
          </p:cNvPr>
          <p:cNvPicPr>
            <a:picLocks noChangeAspect="1"/>
          </p:cNvPicPr>
          <p:nvPr/>
        </p:nvPicPr>
        <p:blipFill rotWithShape="1">
          <a:blip r:embed="rId2">
            <a:extLst>
              <a:ext uri="{28A0092B-C50C-407E-A947-70E740481C1C}">
                <a14:useLocalDpi xmlns:a14="http://schemas.microsoft.com/office/drawing/2010/main" val="0"/>
              </a:ext>
            </a:extLst>
          </a:blip>
          <a:srcRect b="13754"/>
          <a:stretch/>
        </p:blipFill>
        <p:spPr>
          <a:xfrm>
            <a:off x="959205" y="364142"/>
            <a:ext cx="10369645" cy="3867993"/>
          </a:xfrm>
          <a:prstGeom prst="rect">
            <a:avLst/>
          </a:prstGeom>
        </p:spPr>
      </p:pic>
      <p:sp>
        <p:nvSpPr>
          <p:cNvPr id="17" name="Rectangle 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5" name="内容占位符 2">
            <a:extLst>
              <a:ext uri="{FF2B5EF4-FFF2-40B4-BE49-F238E27FC236}">
                <a16:creationId xmlns:a16="http://schemas.microsoft.com/office/drawing/2014/main" id="{901E13CE-2A41-4FB3-8F70-798D31CD233B}"/>
              </a:ext>
            </a:extLst>
          </p:cNvPr>
          <p:cNvSpPr txBox="1">
            <a:spLocks/>
          </p:cNvSpPr>
          <p:nvPr/>
        </p:nvSpPr>
        <p:spPr>
          <a:xfrm>
            <a:off x="5162719" y="4596278"/>
            <a:ext cx="6586915" cy="1844174"/>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角色</a:t>
            </a:r>
            <a:endParaRPr kumimoji="0" lang="en-US" altLang="zh-CN" sz="2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a:p>
            <a:pPr marL="80010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发送方</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Alice</a:t>
            </a:r>
          </a:p>
          <a:p>
            <a:pPr marL="80010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接收方</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Bob</a:t>
            </a:r>
          </a:p>
          <a:p>
            <a:pPr marL="80010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0" lang="zh-CN" altLang="en-US" sz="2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入侵者</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Trudy</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：可能有哪些行为？</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0730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85192-D67C-4DAC-B22B-1CC471CECF85}"/>
              </a:ext>
            </a:extLst>
          </p:cNvPr>
          <p:cNvSpPr>
            <a:spLocks noGrp="1"/>
          </p:cNvSpPr>
          <p:nvPr>
            <p:ph type="title"/>
          </p:nvPr>
        </p:nvSpPr>
        <p:spPr/>
        <p:txBody>
          <a:bodyPr/>
          <a:lstStyle/>
          <a:p>
            <a:r>
              <a:rPr lang="zh-CN" altLang="en-US" dirty="0"/>
              <a:t>互联网的特征</a:t>
            </a:r>
          </a:p>
        </p:txBody>
      </p:sp>
      <p:sp>
        <p:nvSpPr>
          <p:cNvPr id="3" name="内容占位符 2">
            <a:extLst>
              <a:ext uri="{FF2B5EF4-FFF2-40B4-BE49-F238E27FC236}">
                <a16:creationId xmlns:a16="http://schemas.microsoft.com/office/drawing/2014/main" id="{87C334D6-691A-4CED-87FF-A9EF082EF8D7}"/>
              </a:ext>
            </a:extLst>
          </p:cNvPr>
          <p:cNvSpPr>
            <a:spLocks noGrp="1"/>
          </p:cNvSpPr>
          <p:nvPr>
            <p:ph idx="1"/>
          </p:nvPr>
        </p:nvSpPr>
        <p:spPr/>
        <p:txBody>
          <a:bodyPr>
            <a:normAutofit/>
          </a:bodyPr>
          <a:lstStyle/>
          <a:p>
            <a:r>
              <a:rPr lang="zh-CN" altLang="en-US" sz="3600" dirty="0">
                <a:solidFill>
                  <a:srgbClr val="FF0000"/>
                </a:solidFill>
              </a:rPr>
              <a:t>覆盖率</a:t>
            </a:r>
            <a:r>
              <a:rPr lang="zh-CN" altLang="en-US" sz="3600" dirty="0"/>
              <a:t>（</a:t>
            </a:r>
            <a:r>
              <a:rPr lang="en-US" altLang="zh-CN" sz="3600" dirty="0"/>
              <a:t>reach</a:t>
            </a:r>
            <a:r>
              <a:rPr lang="zh-CN" altLang="en-US" sz="3600" dirty="0"/>
              <a:t>）：跨越物理边界，具有与大量市场参与者或产品建立联系的能力，扩大了市场边界</a:t>
            </a:r>
            <a:endParaRPr lang="en-US" altLang="zh-CN" sz="3600" dirty="0"/>
          </a:p>
          <a:p>
            <a:r>
              <a:rPr lang="zh-CN" altLang="en-US" sz="3600" dirty="0">
                <a:solidFill>
                  <a:srgbClr val="FF0000"/>
                </a:solidFill>
              </a:rPr>
              <a:t>丰富度</a:t>
            </a:r>
            <a:r>
              <a:rPr lang="zh-CN" altLang="en-US" sz="3600" dirty="0"/>
              <a:t>（</a:t>
            </a:r>
            <a:r>
              <a:rPr lang="en-US" altLang="zh-CN" sz="3600" dirty="0"/>
              <a:t>richness</a:t>
            </a:r>
            <a:r>
              <a:rPr lang="zh-CN" altLang="en-US" sz="3600" dirty="0"/>
              <a:t>）：供需双方的信息流动更加迅速、有效</a:t>
            </a:r>
            <a:endParaRPr lang="en-US" altLang="zh-CN" sz="3600" dirty="0"/>
          </a:p>
          <a:p>
            <a:r>
              <a:rPr lang="zh-CN" altLang="en-US" sz="3600" dirty="0">
                <a:solidFill>
                  <a:srgbClr val="FF0000"/>
                </a:solidFill>
              </a:rPr>
              <a:t>数字化呈现</a:t>
            </a:r>
            <a:r>
              <a:rPr lang="zh-CN" altLang="en-US" sz="3600" dirty="0"/>
              <a:t>（</a:t>
            </a:r>
            <a:r>
              <a:rPr lang="en-US" altLang="zh-CN" sz="3600" dirty="0"/>
              <a:t>digital representation</a:t>
            </a:r>
            <a:r>
              <a:rPr lang="zh-CN" altLang="en-US" sz="3600" dirty="0"/>
              <a:t>）：消费者和产品、消费者与商家之间无法物理接触</a:t>
            </a:r>
          </a:p>
        </p:txBody>
      </p:sp>
    </p:spTree>
    <p:extLst>
      <p:ext uri="{BB962C8B-B14F-4D97-AF65-F5344CB8AC3E}">
        <p14:creationId xmlns:p14="http://schemas.microsoft.com/office/powerpoint/2010/main" val="14331636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69A7D-2C3C-4D52-B246-AFC051412792}"/>
              </a:ext>
            </a:extLst>
          </p:cNvPr>
          <p:cNvSpPr>
            <a:spLocks noGrp="1"/>
          </p:cNvSpPr>
          <p:nvPr>
            <p:ph type="title"/>
          </p:nvPr>
        </p:nvSpPr>
        <p:spPr/>
        <p:txBody>
          <a:bodyPr/>
          <a:lstStyle/>
          <a:p>
            <a:r>
              <a:rPr lang="zh-CN" altLang="en-US" dirty="0"/>
              <a:t>入侵者行为</a:t>
            </a:r>
          </a:p>
        </p:txBody>
      </p:sp>
      <p:sp>
        <p:nvSpPr>
          <p:cNvPr id="3" name="内容占位符 2">
            <a:extLst>
              <a:ext uri="{FF2B5EF4-FFF2-40B4-BE49-F238E27FC236}">
                <a16:creationId xmlns:a16="http://schemas.microsoft.com/office/drawing/2014/main" id="{A968355E-AE18-46B6-BFAC-66291DBCE2C6}"/>
              </a:ext>
            </a:extLst>
          </p:cNvPr>
          <p:cNvSpPr>
            <a:spLocks noGrp="1"/>
          </p:cNvSpPr>
          <p:nvPr>
            <p:ph idx="1"/>
          </p:nvPr>
        </p:nvSpPr>
        <p:spPr>
          <a:xfrm>
            <a:off x="838200" y="1825625"/>
            <a:ext cx="8783320" cy="3935095"/>
          </a:xfrm>
        </p:spPr>
        <p:txBody>
          <a:bodyPr>
            <a:normAutofit/>
          </a:bodyPr>
          <a:lstStyle/>
          <a:p>
            <a:pPr marL="514350" indent="-514350">
              <a:buFont typeface="+mj-ea"/>
              <a:buAutoNum type="circleNumDbPlain"/>
            </a:pPr>
            <a:r>
              <a:rPr lang="zh-CN" altLang="en-US" sz="3200" dirty="0">
                <a:solidFill>
                  <a:srgbClr val="FF0000"/>
                </a:solidFill>
              </a:rPr>
              <a:t>窃听</a:t>
            </a:r>
            <a:r>
              <a:rPr lang="zh-CN" altLang="en-US" sz="3200" dirty="0"/>
              <a:t>：监听并记录信道上传输的控制报文和数据报文</a:t>
            </a:r>
            <a:endParaRPr lang="en-US" altLang="zh-CN" sz="3200" dirty="0"/>
          </a:p>
          <a:p>
            <a:pPr marL="514350" indent="-514350">
              <a:buFont typeface="+mj-ea"/>
              <a:buAutoNum type="circleNumDbPlain"/>
            </a:pPr>
            <a:r>
              <a:rPr lang="zh-CN" altLang="en-US" sz="3200" dirty="0">
                <a:solidFill>
                  <a:srgbClr val="FF0000"/>
                </a:solidFill>
              </a:rPr>
              <a:t>身份伪装</a:t>
            </a:r>
            <a:r>
              <a:rPr lang="zh-CN" altLang="en-US" sz="3200" dirty="0"/>
              <a:t>：伪装成</a:t>
            </a:r>
            <a:r>
              <a:rPr lang="en-US" altLang="zh-CN" sz="3200" dirty="0"/>
              <a:t>Alice</a:t>
            </a:r>
            <a:r>
              <a:rPr lang="zh-CN" altLang="en-US" sz="3200" dirty="0"/>
              <a:t>与</a:t>
            </a:r>
            <a:r>
              <a:rPr lang="en-US" altLang="zh-CN" sz="3200" dirty="0"/>
              <a:t>Bob</a:t>
            </a:r>
            <a:r>
              <a:rPr lang="zh-CN" altLang="en-US" sz="3200" dirty="0"/>
              <a:t>通信</a:t>
            </a:r>
            <a:endParaRPr lang="en-US" altLang="zh-CN" sz="3200" dirty="0"/>
          </a:p>
          <a:p>
            <a:pPr marL="514350" indent="-514350">
              <a:buFont typeface="+mj-ea"/>
              <a:buAutoNum type="circleNumDbPlain"/>
            </a:pPr>
            <a:r>
              <a:rPr lang="zh-CN" altLang="en-US" sz="3200" dirty="0">
                <a:solidFill>
                  <a:srgbClr val="FF0000"/>
                </a:solidFill>
              </a:rPr>
              <a:t>修改、插入或删除</a:t>
            </a:r>
            <a:r>
              <a:rPr lang="zh-CN" altLang="en-US" sz="3200" dirty="0"/>
              <a:t>报文或者报文内容</a:t>
            </a:r>
            <a:endParaRPr lang="en-US" altLang="zh-CN" sz="3200" dirty="0"/>
          </a:p>
          <a:p>
            <a:pPr marL="514350" indent="-514350">
              <a:buFont typeface="+mj-ea"/>
              <a:buAutoNum type="circleNumDbPlain"/>
            </a:pPr>
            <a:r>
              <a:rPr lang="zh-CN" altLang="en-US" sz="3200" dirty="0">
                <a:solidFill>
                  <a:srgbClr val="FF0000"/>
                </a:solidFill>
              </a:rPr>
              <a:t>攻击基础设施</a:t>
            </a:r>
            <a:r>
              <a:rPr lang="zh-CN" altLang="en-US" sz="3200" dirty="0"/>
              <a:t>（略）</a:t>
            </a:r>
            <a:endParaRPr lang="en-US" altLang="zh-CN" sz="3200" dirty="0"/>
          </a:p>
          <a:p>
            <a:endParaRPr lang="zh-CN" altLang="en-US" sz="3200" dirty="0"/>
          </a:p>
        </p:txBody>
      </p:sp>
    </p:spTree>
    <p:extLst>
      <p:ext uri="{BB962C8B-B14F-4D97-AF65-F5344CB8AC3E}">
        <p14:creationId xmlns:p14="http://schemas.microsoft.com/office/powerpoint/2010/main" val="34572854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安全通信的特性</a:t>
            </a:r>
          </a:p>
        </p:txBody>
      </p:sp>
      <p:sp>
        <p:nvSpPr>
          <p:cNvPr id="3" name="内容占位符 2">
            <a:extLst>
              <a:ext uri="{FF2B5EF4-FFF2-40B4-BE49-F238E27FC236}">
                <a16:creationId xmlns:a16="http://schemas.microsoft.com/office/drawing/2014/main" id="{835F693D-A6F1-472A-A94F-E43E4B82E236}"/>
              </a:ext>
            </a:extLst>
          </p:cNvPr>
          <p:cNvSpPr>
            <a:spLocks noGrp="1"/>
          </p:cNvSpPr>
          <p:nvPr>
            <p:ph idx="1"/>
          </p:nvPr>
        </p:nvSpPr>
        <p:spPr/>
        <p:txBody>
          <a:bodyPr>
            <a:normAutofit lnSpcReduction="10000"/>
          </a:bodyPr>
          <a:lstStyle/>
          <a:p>
            <a:r>
              <a:rPr lang="zh-CN" altLang="en-US" sz="3200" dirty="0">
                <a:solidFill>
                  <a:srgbClr val="FF0000"/>
                </a:solidFill>
              </a:rPr>
              <a:t>机密性</a:t>
            </a:r>
            <a:r>
              <a:rPr lang="zh-CN" altLang="en-US" sz="3200" dirty="0"/>
              <a:t>（</a:t>
            </a:r>
            <a:r>
              <a:rPr lang="en-US" altLang="zh-CN" sz="3200" dirty="0"/>
              <a:t>confidentiality</a:t>
            </a:r>
            <a:r>
              <a:rPr lang="zh-CN" altLang="en-US" sz="3200" dirty="0"/>
              <a:t>）：仅有发送方和预定的接收方能够理解传输的报文内容（</a:t>
            </a:r>
            <a:r>
              <a:rPr lang="en-US" altLang="zh-CN" sz="3200" dirty="0" err="1"/>
              <a:t>e.g</a:t>
            </a:r>
            <a:r>
              <a:rPr lang="en-US" altLang="zh-CN" sz="3200" dirty="0"/>
              <a:t>, </a:t>
            </a:r>
            <a:r>
              <a:rPr lang="zh-CN" altLang="en-US" sz="3200" dirty="0"/>
              <a:t>加密，密钥）</a:t>
            </a:r>
            <a:endParaRPr lang="en-US" altLang="zh-CN" sz="3200" dirty="0"/>
          </a:p>
          <a:p>
            <a:r>
              <a:rPr lang="zh-CN" altLang="en-US" sz="3200" dirty="0">
                <a:solidFill>
                  <a:srgbClr val="FF0000"/>
                </a:solidFill>
              </a:rPr>
              <a:t>鉴别</a:t>
            </a:r>
            <a:r>
              <a:rPr lang="zh-CN" altLang="en-US" sz="3200" dirty="0"/>
              <a:t>（</a:t>
            </a:r>
            <a:r>
              <a:rPr lang="en-US" altLang="zh-CN" sz="3200" dirty="0"/>
              <a:t>authentication</a:t>
            </a:r>
            <a:r>
              <a:rPr lang="zh-CN" altLang="en-US" sz="3200" dirty="0"/>
              <a:t>）：发送方和接收方都能证实通信过程所涉及的另一方，即鉴别对方的身份</a:t>
            </a:r>
            <a:endParaRPr lang="en-US" altLang="zh-CN" sz="3200" dirty="0"/>
          </a:p>
          <a:p>
            <a:r>
              <a:rPr lang="zh-CN" altLang="en-US" sz="3200" dirty="0">
                <a:solidFill>
                  <a:srgbClr val="FF0000"/>
                </a:solidFill>
              </a:rPr>
              <a:t>报文完整性和不可否认性</a:t>
            </a:r>
            <a:r>
              <a:rPr lang="zh-CN" altLang="en-US" sz="3200" dirty="0"/>
              <a:t>（</a:t>
            </a:r>
            <a:r>
              <a:rPr lang="en-US" altLang="zh-CN" sz="3200" dirty="0"/>
              <a:t>message integrity and nonrepudiation</a:t>
            </a:r>
            <a:r>
              <a:rPr lang="zh-CN" altLang="en-US" sz="3200" dirty="0"/>
              <a:t>）：确保报文内容在传输过程中未被改变，证实报文确实来自所宣称的发送方</a:t>
            </a:r>
            <a:endParaRPr lang="en-US" altLang="zh-CN" sz="3200" dirty="0"/>
          </a:p>
          <a:p>
            <a:r>
              <a:rPr lang="zh-CN" altLang="en-US" sz="3200" dirty="0">
                <a:solidFill>
                  <a:srgbClr val="FF0000"/>
                </a:solidFill>
              </a:rPr>
              <a:t>可用性和访问控制</a:t>
            </a:r>
            <a:r>
              <a:rPr lang="zh-CN" altLang="en-US" sz="3200" dirty="0"/>
              <a:t>（</a:t>
            </a:r>
            <a:r>
              <a:rPr lang="en-US" altLang="zh-CN" sz="3200" dirty="0"/>
              <a:t>availability and access control</a:t>
            </a:r>
            <a:r>
              <a:rPr lang="zh-CN" altLang="en-US" sz="3200" dirty="0"/>
              <a:t>）：入侵者不能阻止合法用户使用基础设施，明确访问权限</a:t>
            </a:r>
            <a:endParaRPr lang="en-US" altLang="zh-CN" sz="3200" dirty="0"/>
          </a:p>
          <a:p>
            <a:endParaRPr lang="en-US" altLang="zh-CN" sz="3200" dirty="0"/>
          </a:p>
          <a:p>
            <a:endParaRPr lang="en-US" altLang="zh-CN" sz="3200" dirty="0"/>
          </a:p>
        </p:txBody>
      </p:sp>
    </p:spTree>
    <p:extLst>
      <p:ext uri="{BB962C8B-B14F-4D97-AF65-F5344CB8AC3E}">
        <p14:creationId xmlns:p14="http://schemas.microsoft.com/office/powerpoint/2010/main" val="42261537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dirty="0">
                <a:solidFill>
                  <a:srgbClr val="FFFFFF"/>
                </a:solidFill>
              </a:rPr>
              <a:t>2</a:t>
            </a:r>
            <a:r>
              <a:rPr lang="en-US" altLang="zh-CN" sz="5400" kern="1200" dirty="0">
                <a:solidFill>
                  <a:srgbClr val="FFFFFF"/>
                </a:solidFill>
                <a:latin typeface="+mj-lt"/>
                <a:ea typeface="+mj-ea"/>
                <a:cs typeface="+mj-cs"/>
              </a:rPr>
              <a:t> </a:t>
            </a:r>
            <a:r>
              <a:rPr lang="zh-CN" altLang="en-US" sz="5400" dirty="0">
                <a:solidFill>
                  <a:srgbClr val="FFFFFF"/>
                </a:solidFill>
              </a:rPr>
              <a:t>密码学的原则</a:t>
            </a:r>
            <a:endParaRPr lang="zh-CN" altLang="en-US" sz="5400" kern="1200" dirty="0">
              <a:solidFill>
                <a:srgbClr val="FFFFFF"/>
              </a:solidFill>
              <a:latin typeface="+mj-lt"/>
              <a:ea typeface="+mj-ea"/>
              <a:cs typeface="+mj-cs"/>
            </a:endParaRP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6578441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F9B7CF-FE6C-4494-B461-55A11BBCC349}"/>
              </a:ext>
            </a:extLst>
          </p:cNvPr>
          <p:cNvSpPr>
            <a:spLocks noGrp="1"/>
          </p:cNvSpPr>
          <p:nvPr>
            <p:ph type="title"/>
          </p:nvPr>
        </p:nvSpPr>
        <p:spPr/>
        <p:txBody>
          <a:bodyPr/>
          <a:lstStyle/>
          <a:p>
            <a:r>
              <a:rPr lang="zh-CN" altLang="en-US" dirty="0"/>
              <a:t>密码技术</a:t>
            </a:r>
          </a:p>
        </p:txBody>
      </p:sp>
      <p:sp>
        <p:nvSpPr>
          <p:cNvPr id="3" name="内容占位符 2">
            <a:extLst>
              <a:ext uri="{FF2B5EF4-FFF2-40B4-BE49-F238E27FC236}">
                <a16:creationId xmlns:a16="http://schemas.microsoft.com/office/drawing/2014/main" id="{458F041D-43C4-4053-8582-48070D42986F}"/>
              </a:ext>
            </a:extLst>
          </p:cNvPr>
          <p:cNvSpPr>
            <a:spLocks noGrp="1"/>
          </p:cNvSpPr>
          <p:nvPr>
            <p:ph idx="1"/>
          </p:nvPr>
        </p:nvSpPr>
        <p:spPr/>
        <p:txBody>
          <a:bodyPr>
            <a:normAutofit/>
          </a:bodyPr>
          <a:lstStyle/>
          <a:p>
            <a:r>
              <a:rPr lang="zh-CN" altLang="en-US" sz="3200" dirty="0"/>
              <a:t>密码学组成部分</a:t>
            </a:r>
            <a:endParaRPr lang="en-US" altLang="zh-CN" sz="3200" dirty="0"/>
          </a:p>
          <a:p>
            <a:r>
              <a:rPr lang="zh-CN" altLang="en-US" sz="3200" dirty="0"/>
              <a:t>古代密码技术（</a:t>
            </a:r>
            <a:r>
              <a:rPr lang="en-US" altLang="zh-CN" sz="3200" dirty="0"/>
              <a:t>-1970</a:t>
            </a:r>
            <a:r>
              <a:rPr lang="zh-CN" altLang="en-US" sz="3200" dirty="0"/>
              <a:t>年代）</a:t>
            </a:r>
            <a:endParaRPr lang="en-US" altLang="zh-CN" sz="3200" dirty="0"/>
          </a:p>
          <a:p>
            <a:pPr lvl="1"/>
            <a:r>
              <a:rPr lang="zh-CN" altLang="en-US" sz="3200" dirty="0"/>
              <a:t>凯撒密码</a:t>
            </a:r>
            <a:endParaRPr lang="en-US" altLang="zh-CN" sz="3200" dirty="0"/>
          </a:p>
          <a:p>
            <a:r>
              <a:rPr lang="zh-CN" altLang="en-US" sz="3200" dirty="0"/>
              <a:t>现代密码技术（</a:t>
            </a:r>
            <a:r>
              <a:rPr lang="en-US" altLang="zh-CN" sz="3200" dirty="0"/>
              <a:t>1970</a:t>
            </a:r>
            <a:r>
              <a:rPr lang="zh-CN" altLang="en-US" sz="3200" dirty="0"/>
              <a:t>年代至今）</a:t>
            </a:r>
            <a:endParaRPr lang="en-US" altLang="zh-CN" sz="3200" dirty="0"/>
          </a:p>
          <a:p>
            <a:pPr lvl="1"/>
            <a:r>
              <a:rPr lang="zh-CN" altLang="en-US" sz="3200" dirty="0"/>
              <a:t>对称密钥系统</a:t>
            </a:r>
            <a:endParaRPr lang="en-US" altLang="zh-CN" sz="3200" dirty="0"/>
          </a:p>
          <a:p>
            <a:pPr lvl="1"/>
            <a:r>
              <a:rPr lang="zh-CN" altLang="en-US" sz="3200" dirty="0"/>
              <a:t>公钥系统</a:t>
            </a:r>
          </a:p>
        </p:txBody>
      </p:sp>
    </p:spTree>
    <p:extLst>
      <p:ext uri="{BB962C8B-B14F-4D97-AF65-F5344CB8AC3E}">
        <p14:creationId xmlns:p14="http://schemas.microsoft.com/office/powerpoint/2010/main" val="7908589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4CD8A46-57E0-4BD4-AE45-41EDD7E7452D}"/>
              </a:ext>
            </a:extLst>
          </p:cNvPr>
          <p:cNvSpPr>
            <a:spLocks noGrp="1"/>
          </p:cNvSpPr>
          <p:nvPr>
            <p:ph idx="1"/>
          </p:nvPr>
        </p:nvSpPr>
        <p:spPr>
          <a:xfrm>
            <a:off x="1552891" y="4561840"/>
            <a:ext cx="8335767" cy="1981200"/>
          </a:xfrm>
        </p:spPr>
        <p:txBody>
          <a:bodyPr>
            <a:normAutofit lnSpcReduction="10000"/>
          </a:bodyPr>
          <a:lstStyle/>
          <a:p>
            <a:pPr marL="0" indent="0">
              <a:buNone/>
            </a:pPr>
            <a:r>
              <a:rPr lang="zh-CN" altLang="en-US" dirty="0">
                <a:solidFill>
                  <a:srgbClr val="FF0000"/>
                </a:solidFill>
              </a:rPr>
              <a:t>密码学组成部分</a:t>
            </a:r>
            <a:endParaRPr lang="en-US" altLang="zh-CN" dirty="0">
              <a:solidFill>
                <a:srgbClr val="FF0000"/>
              </a:solidFill>
            </a:endParaRPr>
          </a:p>
          <a:p>
            <a:pPr marL="514350" indent="-514350">
              <a:buFont typeface="+mj-ea"/>
              <a:buAutoNum type="circleNumDbPlain"/>
            </a:pPr>
            <a:r>
              <a:rPr lang="zh-CN" altLang="en-US" dirty="0"/>
              <a:t>明文（</a:t>
            </a:r>
            <a:r>
              <a:rPr lang="en-US" altLang="zh-CN" dirty="0"/>
              <a:t>plaintext</a:t>
            </a:r>
            <a:r>
              <a:rPr lang="zh-CN" altLang="en-US" dirty="0"/>
              <a:t>）</a:t>
            </a:r>
            <a:r>
              <a:rPr lang="en-US" altLang="zh-CN" dirty="0"/>
              <a:t>vs </a:t>
            </a:r>
            <a:r>
              <a:rPr lang="zh-CN" altLang="en-US" dirty="0"/>
              <a:t>密文（</a:t>
            </a:r>
            <a:r>
              <a:rPr lang="en-US" altLang="zh-CN" dirty="0"/>
              <a:t>ciphertext</a:t>
            </a:r>
            <a:r>
              <a:rPr lang="zh-CN" altLang="en-US" dirty="0"/>
              <a:t>）</a:t>
            </a:r>
            <a:endParaRPr lang="en-US" altLang="zh-CN" dirty="0"/>
          </a:p>
          <a:p>
            <a:pPr marL="514350" indent="-514350">
              <a:buFont typeface="+mj-ea"/>
              <a:buAutoNum type="circleNumDbPlain"/>
            </a:pPr>
            <a:r>
              <a:rPr lang="zh-CN" altLang="en-US" dirty="0"/>
              <a:t>加密算法 </a:t>
            </a:r>
            <a:r>
              <a:rPr lang="en-US" altLang="zh-CN" dirty="0"/>
              <a:t>vs </a:t>
            </a:r>
            <a:r>
              <a:rPr lang="zh-CN" altLang="en-US" dirty="0"/>
              <a:t>解密算法</a:t>
            </a:r>
            <a:endParaRPr lang="en-US" altLang="zh-CN" dirty="0"/>
          </a:p>
          <a:p>
            <a:pPr marL="514350" indent="-514350">
              <a:buFont typeface="+mj-ea"/>
              <a:buAutoNum type="circleNumDbPlain"/>
            </a:pPr>
            <a:r>
              <a:rPr lang="zh-CN" altLang="en-US" dirty="0"/>
              <a:t>密钥</a:t>
            </a:r>
            <a:endParaRPr lang="en-US" altLang="zh-CN" dirty="0"/>
          </a:p>
        </p:txBody>
      </p:sp>
      <p:pic>
        <p:nvPicPr>
          <p:cNvPr id="4" name="图片 3">
            <a:extLst>
              <a:ext uri="{FF2B5EF4-FFF2-40B4-BE49-F238E27FC236}">
                <a16:creationId xmlns:a16="http://schemas.microsoft.com/office/drawing/2014/main" id="{90DB0AF0-F69F-4AAD-84F9-D6A01396B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7956" y="496160"/>
            <a:ext cx="7230703" cy="3600000"/>
          </a:xfrm>
          <a:prstGeom prst="rect">
            <a:avLst/>
          </a:prstGeom>
        </p:spPr>
      </p:pic>
    </p:spTree>
    <p:extLst>
      <p:ext uri="{BB962C8B-B14F-4D97-AF65-F5344CB8AC3E}">
        <p14:creationId xmlns:p14="http://schemas.microsoft.com/office/powerpoint/2010/main" val="35151541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E489E3-3FD5-4C83-843A-E3B64628088D}"/>
              </a:ext>
            </a:extLst>
          </p:cNvPr>
          <p:cNvSpPr>
            <a:spLocks noGrp="1"/>
          </p:cNvSpPr>
          <p:nvPr>
            <p:ph type="title"/>
          </p:nvPr>
        </p:nvSpPr>
        <p:spPr/>
        <p:txBody>
          <a:bodyPr/>
          <a:lstStyle/>
          <a:p>
            <a:r>
              <a:rPr lang="zh-CN" altLang="en-US" dirty="0"/>
              <a:t>加密算法</a:t>
            </a:r>
          </a:p>
        </p:txBody>
      </p:sp>
      <p:sp>
        <p:nvSpPr>
          <p:cNvPr id="3" name="内容占位符 2">
            <a:extLst>
              <a:ext uri="{FF2B5EF4-FFF2-40B4-BE49-F238E27FC236}">
                <a16:creationId xmlns:a16="http://schemas.microsoft.com/office/drawing/2014/main" id="{3613CDB3-DFD9-4646-86C7-8095FEF2F0A7}"/>
              </a:ext>
            </a:extLst>
          </p:cNvPr>
          <p:cNvSpPr>
            <a:spLocks noGrp="1"/>
          </p:cNvSpPr>
          <p:nvPr>
            <p:ph idx="1"/>
          </p:nvPr>
        </p:nvSpPr>
        <p:spPr/>
        <p:txBody>
          <a:bodyPr>
            <a:normAutofit/>
          </a:bodyPr>
          <a:lstStyle/>
          <a:p>
            <a:r>
              <a:rPr lang="zh-CN" altLang="en-US" sz="3200" dirty="0"/>
              <a:t>现代密码技术中，加密技术本身是</a:t>
            </a:r>
            <a:r>
              <a:rPr lang="zh-CN" altLang="en-US" sz="3200" dirty="0">
                <a:solidFill>
                  <a:srgbClr val="FF0000"/>
                </a:solidFill>
              </a:rPr>
              <a:t>公开</a:t>
            </a:r>
            <a:r>
              <a:rPr lang="zh-CN" altLang="en-US" sz="3200" dirty="0"/>
              <a:t>的，加密算法是公开发行、标准化、任何人都可以使用的</a:t>
            </a:r>
            <a:endParaRPr lang="en-US" altLang="zh-CN" sz="3200" dirty="0"/>
          </a:p>
          <a:p>
            <a:r>
              <a:rPr lang="zh-CN" altLang="en-US" sz="3200" dirty="0">
                <a:solidFill>
                  <a:srgbClr val="FF0000"/>
                </a:solidFill>
              </a:rPr>
              <a:t>密钥</a:t>
            </a:r>
            <a:r>
              <a:rPr lang="zh-CN" altLang="en-US" sz="3200" dirty="0"/>
              <a:t>（</a:t>
            </a:r>
            <a:r>
              <a:rPr lang="en-US" altLang="zh-CN" sz="3200" dirty="0"/>
              <a:t>key</a:t>
            </a:r>
            <a:r>
              <a:rPr lang="zh-CN" altLang="en-US" sz="3200" dirty="0"/>
              <a:t>）：通常是一串数字或字符，作为加密算法的输入</a:t>
            </a:r>
            <a:endParaRPr lang="en-US" altLang="zh-CN" sz="3200" dirty="0"/>
          </a:p>
          <a:p>
            <a:r>
              <a:rPr lang="zh-CN" altLang="en-US" sz="3200" dirty="0"/>
              <a:t>加密</a:t>
            </a:r>
            <a:r>
              <a:rPr lang="en-US" altLang="zh-CN" sz="3200" dirty="0"/>
              <a:t>/</a:t>
            </a:r>
            <a:r>
              <a:rPr lang="zh-CN" altLang="en-US" sz="3200" dirty="0"/>
              <a:t>解密过程：明文</a:t>
            </a:r>
            <a:r>
              <a:rPr lang="en-US" altLang="zh-CN" sz="3200" dirty="0"/>
              <a:t>m</a:t>
            </a:r>
            <a:r>
              <a:rPr lang="en-US" altLang="zh-CN" sz="3200" dirty="0">
                <a:sym typeface="Wingdings" panose="05000000000000000000" pitchFamily="2" charset="2"/>
              </a:rPr>
              <a:t></a:t>
            </a:r>
            <a:r>
              <a:rPr lang="zh-CN" altLang="en-US" sz="3200" dirty="0">
                <a:sym typeface="Wingdings" panose="05000000000000000000" pitchFamily="2" charset="2"/>
              </a:rPr>
              <a:t>密文</a:t>
            </a:r>
            <a:r>
              <a:rPr lang="en-US" altLang="zh-CN" sz="3200" dirty="0">
                <a:sym typeface="Wingdings" panose="05000000000000000000" pitchFamily="2" charset="2"/>
              </a:rPr>
              <a:t>Ka(m)</a:t>
            </a:r>
            <a:r>
              <a:rPr lang="zh-CN" altLang="en-US" sz="3200" dirty="0">
                <a:sym typeface="Wingdings" panose="05000000000000000000" pitchFamily="2" charset="2"/>
              </a:rPr>
              <a:t>还原为明文</a:t>
            </a:r>
            <a:r>
              <a:rPr lang="en-US" altLang="zh-CN" sz="3200" dirty="0" err="1">
                <a:sym typeface="Wingdings" panose="05000000000000000000" pitchFamily="2" charset="2"/>
              </a:rPr>
              <a:t>Kb</a:t>
            </a:r>
            <a:r>
              <a:rPr lang="en-US" altLang="zh-CN" sz="3200" dirty="0">
                <a:sym typeface="Wingdings" panose="05000000000000000000" pitchFamily="2" charset="2"/>
              </a:rPr>
              <a:t>[Ka(m)] = m</a:t>
            </a:r>
          </a:p>
        </p:txBody>
      </p:sp>
    </p:spTree>
    <p:extLst>
      <p:ext uri="{BB962C8B-B14F-4D97-AF65-F5344CB8AC3E}">
        <p14:creationId xmlns:p14="http://schemas.microsoft.com/office/powerpoint/2010/main" val="38236980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E489E3-3FD5-4C83-843A-E3B64628088D}"/>
              </a:ext>
            </a:extLst>
          </p:cNvPr>
          <p:cNvSpPr>
            <a:spLocks noGrp="1"/>
          </p:cNvSpPr>
          <p:nvPr>
            <p:ph type="title"/>
          </p:nvPr>
        </p:nvSpPr>
        <p:spPr/>
        <p:txBody>
          <a:bodyPr/>
          <a:lstStyle/>
          <a:p>
            <a:r>
              <a:rPr lang="zh-CN" altLang="en-US" dirty="0"/>
              <a:t>密钥系统</a:t>
            </a:r>
          </a:p>
        </p:txBody>
      </p:sp>
      <p:sp>
        <p:nvSpPr>
          <p:cNvPr id="3" name="内容占位符 2">
            <a:extLst>
              <a:ext uri="{FF2B5EF4-FFF2-40B4-BE49-F238E27FC236}">
                <a16:creationId xmlns:a16="http://schemas.microsoft.com/office/drawing/2014/main" id="{3613CDB3-DFD9-4646-86C7-8095FEF2F0A7}"/>
              </a:ext>
            </a:extLst>
          </p:cNvPr>
          <p:cNvSpPr>
            <a:spLocks noGrp="1"/>
          </p:cNvSpPr>
          <p:nvPr>
            <p:ph idx="1"/>
          </p:nvPr>
        </p:nvSpPr>
        <p:spPr/>
        <p:txBody>
          <a:bodyPr>
            <a:normAutofit/>
          </a:bodyPr>
          <a:lstStyle/>
          <a:p>
            <a:r>
              <a:rPr lang="zh-CN" altLang="en-US" sz="3200" dirty="0">
                <a:solidFill>
                  <a:srgbClr val="FF0000"/>
                </a:solidFill>
              </a:rPr>
              <a:t>对称密钥系统</a:t>
            </a:r>
            <a:r>
              <a:rPr lang="zh-CN" altLang="en-US" sz="3200" dirty="0"/>
              <a:t>（</a:t>
            </a:r>
            <a:r>
              <a:rPr lang="en-US" altLang="zh-CN" sz="3200" dirty="0"/>
              <a:t>symmetric key system</a:t>
            </a:r>
            <a:r>
              <a:rPr lang="zh-CN" altLang="en-US" sz="3200" dirty="0"/>
              <a:t>）：通信双方（例如</a:t>
            </a:r>
            <a:r>
              <a:rPr lang="en-US" altLang="zh-CN" sz="3200" dirty="0"/>
              <a:t>Alice</a:t>
            </a:r>
            <a:r>
              <a:rPr lang="zh-CN" altLang="en-US" sz="3200" dirty="0"/>
              <a:t>和</a:t>
            </a:r>
            <a:r>
              <a:rPr lang="en-US" altLang="zh-CN" sz="3200" dirty="0"/>
              <a:t>Bob</a:t>
            </a:r>
            <a:r>
              <a:rPr lang="zh-CN" altLang="en-US" sz="3200" dirty="0"/>
              <a:t>）的密钥是</a:t>
            </a:r>
            <a:r>
              <a:rPr lang="zh-CN" altLang="en-US" sz="3200" dirty="0">
                <a:solidFill>
                  <a:srgbClr val="FF0000"/>
                </a:solidFill>
              </a:rPr>
              <a:t>相同</a:t>
            </a:r>
            <a:r>
              <a:rPr lang="zh-CN" altLang="en-US" sz="3200" dirty="0"/>
              <a:t>的、</a:t>
            </a:r>
            <a:r>
              <a:rPr lang="zh-CN" altLang="en-US" sz="3200" dirty="0">
                <a:solidFill>
                  <a:srgbClr val="FF0000"/>
                </a:solidFill>
              </a:rPr>
              <a:t>秘密</a:t>
            </a:r>
            <a:r>
              <a:rPr lang="zh-CN" altLang="en-US" sz="3200" dirty="0"/>
              <a:t>的</a:t>
            </a:r>
            <a:endParaRPr lang="en-US" altLang="zh-CN" sz="3200" dirty="0"/>
          </a:p>
          <a:p>
            <a:pPr lvl="1"/>
            <a:r>
              <a:rPr lang="zh-CN" altLang="en-US" sz="2800" dirty="0"/>
              <a:t>如何分发密钥？</a:t>
            </a:r>
            <a:endParaRPr lang="en-US" altLang="zh-CN" sz="2800" dirty="0"/>
          </a:p>
          <a:p>
            <a:r>
              <a:rPr lang="zh-CN" altLang="en-US" sz="3200" dirty="0">
                <a:solidFill>
                  <a:srgbClr val="FF0000"/>
                </a:solidFill>
              </a:rPr>
              <a:t>公钥系统</a:t>
            </a:r>
            <a:r>
              <a:rPr lang="zh-CN" altLang="en-US" sz="3200" dirty="0"/>
              <a:t>（</a:t>
            </a:r>
            <a:r>
              <a:rPr lang="en-US" altLang="zh-CN" sz="3200" dirty="0"/>
              <a:t>public key system</a:t>
            </a:r>
            <a:r>
              <a:rPr lang="zh-CN" altLang="en-US" sz="3200" dirty="0"/>
              <a:t>）：使用一对密钥，一个是公开的，为全世界所知；另一个只有本人知道（而非通信双方知道）</a:t>
            </a:r>
            <a:endParaRPr lang="en-US" altLang="zh-CN" sz="3200" dirty="0"/>
          </a:p>
          <a:p>
            <a:pPr lvl="1"/>
            <a:r>
              <a:rPr lang="zh-CN" altLang="en-US" sz="2800" dirty="0"/>
              <a:t>如何获知准确的公钥？</a:t>
            </a:r>
            <a:endParaRPr lang="en-US" altLang="zh-CN" sz="2800" dirty="0"/>
          </a:p>
        </p:txBody>
      </p:sp>
    </p:spTree>
    <p:extLst>
      <p:ext uri="{BB962C8B-B14F-4D97-AF65-F5344CB8AC3E}">
        <p14:creationId xmlns:p14="http://schemas.microsoft.com/office/powerpoint/2010/main" val="33714851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4CD8A46-57E0-4BD4-AE45-41EDD7E7452D}"/>
              </a:ext>
            </a:extLst>
          </p:cNvPr>
          <p:cNvSpPr>
            <a:spLocks noGrp="1"/>
          </p:cNvSpPr>
          <p:nvPr>
            <p:ph idx="1"/>
          </p:nvPr>
        </p:nvSpPr>
        <p:spPr>
          <a:xfrm>
            <a:off x="1552892" y="4561840"/>
            <a:ext cx="7093268" cy="1717040"/>
          </a:xfrm>
        </p:spPr>
        <p:txBody>
          <a:bodyPr>
            <a:normAutofit/>
          </a:bodyPr>
          <a:lstStyle/>
          <a:p>
            <a:pPr marL="0" indent="0">
              <a:buNone/>
            </a:pPr>
            <a:r>
              <a:rPr lang="zh-CN" altLang="en-US" dirty="0">
                <a:solidFill>
                  <a:srgbClr val="FF0000"/>
                </a:solidFill>
              </a:rPr>
              <a:t>公钥系统</a:t>
            </a:r>
            <a:endParaRPr lang="en-US" altLang="zh-CN" dirty="0">
              <a:solidFill>
                <a:srgbClr val="FF0000"/>
              </a:solidFill>
            </a:endParaRPr>
          </a:p>
          <a:p>
            <a:pPr marL="514350" indent="-514350">
              <a:buFont typeface="+mj-ea"/>
              <a:buAutoNum type="circleNumDbPlain"/>
            </a:pPr>
            <a:r>
              <a:rPr lang="en-US" altLang="zh-CN" dirty="0"/>
              <a:t>Alice</a:t>
            </a:r>
            <a:r>
              <a:rPr lang="zh-CN" altLang="en-US" dirty="0"/>
              <a:t>使用众所周知的公钥加密报文</a:t>
            </a:r>
            <a:endParaRPr lang="en-US" altLang="zh-CN" dirty="0"/>
          </a:p>
          <a:p>
            <a:pPr marL="514350" indent="-514350">
              <a:buFont typeface="+mj-ea"/>
              <a:buAutoNum type="circleNumDbPlain"/>
            </a:pPr>
            <a:r>
              <a:rPr lang="en-US" altLang="zh-CN" dirty="0"/>
              <a:t>Bob</a:t>
            </a:r>
            <a:r>
              <a:rPr lang="zh-CN" altLang="en-US" dirty="0"/>
              <a:t>使用唯有本人知道的私钥解密报文</a:t>
            </a:r>
          </a:p>
        </p:txBody>
      </p:sp>
      <p:pic>
        <p:nvPicPr>
          <p:cNvPr id="6" name="图片 5">
            <a:extLst>
              <a:ext uri="{FF2B5EF4-FFF2-40B4-BE49-F238E27FC236}">
                <a16:creationId xmlns:a16="http://schemas.microsoft.com/office/drawing/2014/main" id="{4D31C10F-C512-4A2A-92FF-F252458D8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654" y="658422"/>
            <a:ext cx="7585422" cy="3600000"/>
          </a:xfrm>
          <a:prstGeom prst="rect">
            <a:avLst/>
          </a:prstGeom>
        </p:spPr>
      </p:pic>
    </p:spTree>
    <p:extLst>
      <p:ext uri="{BB962C8B-B14F-4D97-AF65-F5344CB8AC3E}">
        <p14:creationId xmlns:p14="http://schemas.microsoft.com/office/powerpoint/2010/main" val="36521620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F1D93-D872-4B18-A9A3-D5811B7CAA1B}"/>
              </a:ext>
            </a:extLst>
          </p:cNvPr>
          <p:cNvSpPr>
            <a:spLocks noGrp="1"/>
          </p:cNvSpPr>
          <p:nvPr>
            <p:ph type="title"/>
          </p:nvPr>
        </p:nvSpPr>
        <p:spPr/>
        <p:txBody>
          <a:bodyPr/>
          <a:lstStyle/>
          <a:p>
            <a:r>
              <a:rPr lang="zh-CN" altLang="en-US" dirty="0"/>
              <a:t>古代密码技术</a:t>
            </a:r>
          </a:p>
        </p:txBody>
      </p:sp>
      <p:sp>
        <p:nvSpPr>
          <p:cNvPr id="3" name="内容占位符 2">
            <a:extLst>
              <a:ext uri="{FF2B5EF4-FFF2-40B4-BE49-F238E27FC236}">
                <a16:creationId xmlns:a16="http://schemas.microsoft.com/office/drawing/2014/main" id="{E46FC12C-0258-4BF0-A339-6CBC299CF49C}"/>
              </a:ext>
            </a:extLst>
          </p:cNvPr>
          <p:cNvSpPr>
            <a:spLocks noGrp="1"/>
          </p:cNvSpPr>
          <p:nvPr>
            <p:ph idx="1"/>
          </p:nvPr>
        </p:nvSpPr>
        <p:spPr>
          <a:xfrm>
            <a:off x="838200" y="1825625"/>
            <a:ext cx="10144760" cy="3559175"/>
          </a:xfrm>
        </p:spPr>
        <p:txBody>
          <a:bodyPr>
            <a:normAutofit/>
          </a:bodyPr>
          <a:lstStyle/>
          <a:p>
            <a:r>
              <a:rPr lang="zh-CN" altLang="en-US" sz="3200" dirty="0">
                <a:solidFill>
                  <a:srgbClr val="FF0000"/>
                </a:solidFill>
              </a:rPr>
              <a:t>凯撒密码</a:t>
            </a:r>
            <a:r>
              <a:rPr lang="zh-CN" altLang="en-US" sz="3200" dirty="0"/>
              <a:t>（</a:t>
            </a:r>
            <a:r>
              <a:rPr lang="en-US" altLang="zh-CN" sz="3200" dirty="0"/>
              <a:t>Caesar</a:t>
            </a:r>
            <a:r>
              <a:rPr lang="zh-CN" altLang="en-US" sz="3200" dirty="0"/>
              <a:t> </a:t>
            </a:r>
            <a:r>
              <a:rPr lang="en-US" altLang="zh-CN" sz="3200" dirty="0"/>
              <a:t>cipher</a:t>
            </a:r>
            <a:r>
              <a:rPr lang="zh-CN" altLang="en-US" sz="3200" dirty="0"/>
              <a:t>）：由</a:t>
            </a:r>
            <a:r>
              <a:rPr lang="en-US" altLang="zh-CN" sz="3200" dirty="0"/>
              <a:t>Julius Caesar</a:t>
            </a:r>
            <a:r>
              <a:rPr lang="zh-CN" altLang="en-US" sz="3200" dirty="0"/>
              <a:t>发明，用于英语文本时，将明文中的每个字母，由该字母</a:t>
            </a:r>
            <a:r>
              <a:rPr lang="en-US" altLang="zh-CN" sz="3200" dirty="0"/>
              <a:t>k</a:t>
            </a:r>
            <a:r>
              <a:rPr lang="zh-CN" altLang="en-US" sz="3200" dirty="0"/>
              <a:t>个字母后的字母来替换</a:t>
            </a:r>
            <a:endParaRPr lang="en-US" altLang="zh-CN" sz="3200" dirty="0"/>
          </a:p>
          <a:p>
            <a:r>
              <a:rPr lang="zh-CN" altLang="en-US" sz="3200" dirty="0"/>
              <a:t>明文：</a:t>
            </a:r>
            <a:r>
              <a:rPr lang="en-US" altLang="zh-CN" sz="3200" u="sng" dirty="0"/>
              <a:t>bob, </a:t>
            </a:r>
            <a:r>
              <a:rPr lang="en-US" altLang="zh-CN" sz="3200" u="sng" dirty="0" err="1"/>
              <a:t>i</a:t>
            </a:r>
            <a:r>
              <a:rPr lang="en-US" altLang="zh-CN" sz="3200" u="sng" dirty="0"/>
              <a:t> love you. </a:t>
            </a:r>
            <a:r>
              <a:rPr lang="en-US" altLang="zh-CN" sz="3200" u="sng" dirty="0" err="1"/>
              <a:t>alice</a:t>
            </a:r>
            <a:endParaRPr lang="en-US" altLang="zh-CN" sz="3200" u="sng" dirty="0"/>
          </a:p>
          <a:p>
            <a:r>
              <a:rPr lang="zh-CN" altLang="en-US" sz="3200" dirty="0"/>
              <a:t>取</a:t>
            </a:r>
            <a:r>
              <a:rPr lang="en-US" altLang="zh-CN" sz="3200" dirty="0"/>
              <a:t>k = 3, </a:t>
            </a:r>
            <a:r>
              <a:rPr lang="zh-CN" altLang="en-US" sz="3200" dirty="0"/>
              <a:t>得到密文：</a:t>
            </a:r>
            <a:r>
              <a:rPr lang="en-US" altLang="zh-CN" sz="3200" u="sng" dirty="0"/>
              <a:t>ere, l </a:t>
            </a:r>
            <a:r>
              <a:rPr lang="en-US" altLang="zh-CN" sz="3200" u="sng" dirty="0" err="1"/>
              <a:t>oryh</a:t>
            </a:r>
            <a:r>
              <a:rPr lang="en-US" altLang="zh-CN" sz="3200" u="sng" dirty="0"/>
              <a:t> </a:t>
            </a:r>
            <a:r>
              <a:rPr lang="en-US" altLang="zh-CN" sz="3200" u="sng" dirty="0" err="1"/>
              <a:t>brx</a:t>
            </a:r>
            <a:r>
              <a:rPr lang="en-US" altLang="zh-CN" sz="3200" u="sng" dirty="0"/>
              <a:t>. </a:t>
            </a:r>
            <a:r>
              <a:rPr lang="en-US" altLang="zh-CN" sz="3200" u="sng" dirty="0" err="1"/>
              <a:t>dolfh</a:t>
            </a:r>
            <a:endParaRPr lang="en-US" altLang="zh-CN" sz="3200" u="sng" dirty="0"/>
          </a:p>
          <a:p>
            <a:r>
              <a:rPr lang="zh-CN" altLang="en-US" sz="3200" dirty="0"/>
              <a:t>破解难度如何？</a:t>
            </a:r>
            <a:endParaRPr lang="en-US" altLang="zh-CN" sz="3200" dirty="0"/>
          </a:p>
        </p:txBody>
      </p:sp>
    </p:spTree>
    <p:extLst>
      <p:ext uri="{BB962C8B-B14F-4D97-AF65-F5344CB8AC3E}">
        <p14:creationId xmlns:p14="http://schemas.microsoft.com/office/powerpoint/2010/main" val="20126662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F1D93-D872-4B18-A9A3-D5811B7CAA1B}"/>
              </a:ext>
            </a:extLst>
          </p:cNvPr>
          <p:cNvSpPr>
            <a:spLocks noGrp="1"/>
          </p:cNvSpPr>
          <p:nvPr>
            <p:ph type="title"/>
          </p:nvPr>
        </p:nvSpPr>
        <p:spPr/>
        <p:txBody>
          <a:bodyPr/>
          <a:lstStyle/>
          <a:p>
            <a:r>
              <a:rPr lang="zh-CN" altLang="en-US" dirty="0"/>
              <a:t>单码代替密码</a:t>
            </a:r>
          </a:p>
        </p:txBody>
      </p:sp>
      <p:sp>
        <p:nvSpPr>
          <p:cNvPr id="3" name="内容占位符 2">
            <a:extLst>
              <a:ext uri="{FF2B5EF4-FFF2-40B4-BE49-F238E27FC236}">
                <a16:creationId xmlns:a16="http://schemas.microsoft.com/office/drawing/2014/main" id="{E46FC12C-0258-4BF0-A339-6CBC299CF49C}"/>
              </a:ext>
            </a:extLst>
          </p:cNvPr>
          <p:cNvSpPr>
            <a:spLocks noGrp="1"/>
          </p:cNvSpPr>
          <p:nvPr>
            <p:ph idx="1"/>
          </p:nvPr>
        </p:nvSpPr>
        <p:spPr/>
        <p:txBody>
          <a:bodyPr>
            <a:noAutofit/>
          </a:bodyPr>
          <a:lstStyle/>
          <a:p>
            <a:r>
              <a:rPr lang="zh-CN" altLang="en-US" sz="3200" dirty="0"/>
              <a:t>单码代替密码：事先确定替换规则，依然使用字母替换字母</a:t>
            </a:r>
            <a:endParaRPr lang="en-US" altLang="zh-CN" sz="3200" dirty="0"/>
          </a:p>
          <a:p>
            <a:endParaRPr lang="en-US" altLang="zh-CN" sz="3200" dirty="0"/>
          </a:p>
          <a:p>
            <a:endParaRPr lang="en-US" altLang="zh-CN" sz="3200" dirty="0"/>
          </a:p>
          <a:p>
            <a:endParaRPr lang="en-US" altLang="zh-CN" sz="3200" dirty="0"/>
          </a:p>
          <a:p>
            <a:r>
              <a:rPr lang="zh-CN" altLang="en-US" sz="3200" dirty="0"/>
              <a:t>明文：</a:t>
            </a:r>
            <a:r>
              <a:rPr lang="en-US" altLang="zh-CN" sz="3200" u="sng" dirty="0"/>
              <a:t>bob, </a:t>
            </a:r>
            <a:r>
              <a:rPr lang="en-US" altLang="zh-CN" sz="3200" u="sng" dirty="0" err="1"/>
              <a:t>i</a:t>
            </a:r>
            <a:r>
              <a:rPr lang="en-US" altLang="zh-CN" sz="3200" u="sng" dirty="0"/>
              <a:t> love you. </a:t>
            </a:r>
            <a:r>
              <a:rPr lang="en-US" altLang="zh-CN" sz="3200" u="sng" dirty="0" err="1"/>
              <a:t>alice</a:t>
            </a:r>
            <a:endParaRPr lang="en-US" altLang="zh-CN" sz="3200" u="sng" dirty="0"/>
          </a:p>
          <a:p>
            <a:r>
              <a:rPr lang="zh-CN" altLang="en-US" sz="3200" dirty="0"/>
              <a:t>密文：</a:t>
            </a:r>
            <a:r>
              <a:rPr lang="en-US" altLang="zh-CN" sz="3200" u="sng" dirty="0" err="1"/>
              <a:t>nkn</a:t>
            </a:r>
            <a:r>
              <a:rPr lang="en-US" altLang="zh-CN" sz="3200" u="sng" dirty="0"/>
              <a:t>, </a:t>
            </a:r>
            <a:r>
              <a:rPr lang="en-US" altLang="zh-CN" sz="3200" u="sng" dirty="0" err="1"/>
              <a:t>sgktc</a:t>
            </a:r>
            <a:r>
              <a:rPr lang="en-US" altLang="zh-CN" sz="3200" u="sng" dirty="0"/>
              <a:t> </a:t>
            </a:r>
            <a:r>
              <a:rPr lang="en-US" altLang="zh-CN" sz="3200" u="sng" dirty="0" err="1"/>
              <a:t>wky</a:t>
            </a:r>
            <a:r>
              <a:rPr lang="en-US" altLang="zh-CN" sz="3200" u="sng" dirty="0"/>
              <a:t>. </a:t>
            </a:r>
            <a:r>
              <a:rPr lang="en-US" altLang="zh-CN" sz="3200" u="sng" dirty="0" err="1"/>
              <a:t>mgsbc</a:t>
            </a:r>
            <a:endParaRPr lang="en-US" altLang="zh-CN" sz="3200" u="sng" dirty="0"/>
          </a:p>
          <a:p>
            <a:r>
              <a:rPr lang="zh-CN" altLang="en-US" sz="3200" dirty="0"/>
              <a:t>破解难度如何？</a:t>
            </a:r>
            <a:endParaRPr lang="en-US" altLang="zh-CN" sz="3200" dirty="0"/>
          </a:p>
        </p:txBody>
      </p:sp>
      <p:pic>
        <p:nvPicPr>
          <p:cNvPr id="5" name="图片 4">
            <a:extLst>
              <a:ext uri="{FF2B5EF4-FFF2-40B4-BE49-F238E27FC236}">
                <a16:creationId xmlns:a16="http://schemas.microsoft.com/office/drawing/2014/main" id="{7D76FE7B-1378-40B1-94FF-6C86CC988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759" y="3105764"/>
            <a:ext cx="9853297" cy="1044000"/>
          </a:xfrm>
          <a:prstGeom prst="rect">
            <a:avLst/>
          </a:prstGeom>
        </p:spPr>
      </p:pic>
    </p:spTree>
    <p:extLst>
      <p:ext uri="{BB962C8B-B14F-4D97-AF65-F5344CB8AC3E}">
        <p14:creationId xmlns:p14="http://schemas.microsoft.com/office/powerpoint/2010/main" val="21829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85192-D67C-4DAC-B22B-1CC471CECF85}"/>
              </a:ext>
            </a:extLst>
          </p:cNvPr>
          <p:cNvSpPr>
            <a:spLocks noGrp="1"/>
          </p:cNvSpPr>
          <p:nvPr>
            <p:ph type="title"/>
          </p:nvPr>
        </p:nvSpPr>
        <p:spPr/>
        <p:txBody>
          <a:bodyPr/>
          <a:lstStyle/>
          <a:p>
            <a:r>
              <a:rPr lang="zh-CN" altLang="en-US" dirty="0"/>
              <a:t>覆盖率带来什么变革？</a:t>
            </a:r>
          </a:p>
        </p:txBody>
      </p:sp>
      <p:sp>
        <p:nvSpPr>
          <p:cNvPr id="3" name="内容占位符 2">
            <a:extLst>
              <a:ext uri="{FF2B5EF4-FFF2-40B4-BE49-F238E27FC236}">
                <a16:creationId xmlns:a16="http://schemas.microsoft.com/office/drawing/2014/main" id="{87C334D6-691A-4CED-87FF-A9EF082EF8D7}"/>
              </a:ext>
            </a:extLst>
          </p:cNvPr>
          <p:cNvSpPr>
            <a:spLocks noGrp="1"/>
          </p:cNvSpPr>
          <p:nvPr>
            <p:ph idx="1"/>
          </p:nvPr>
        </p:nvSpPr>
        <p:spPr>
          <a:xfrm>
            <a:off x="838200" y="1825625"/>
            <a:ext cx="9309100" cy="2835275"/>
          </a:xfrm>
        </p:spPr>
        <p:txBody>
          <a:bodyPr>
            <a:normAutofit/>
          </a:bodyPr>
          <a:lstStyle/>
          <a:p>
            <a:r>
              <a:rPr lang="zh-CN" altLang="en-US" sz="3600" dirty="0"/>
              <a:t>市场结构：扩大了市场边界，加剧了市场竞争，更容易形成寡头</a:t>
            </a:r>
            <a:endParaRPr lang="en-US" altLang="zh-CN" sz="3600" dirty="0"/>
          </a:p>
          <a:p>
            <a:r>
              <a:rPr lang="zh-CN" altLang="en-US" sz="3600" dirty="0"/>
              <a:t>效率：提高了资源配置效率</a:t>
            </a:r>
            <a:endParaRPr lang="en-US" altLang="zh-CN" sz="3600" dirty="0"/>
          </a:p>
          <a:p>
            <a:r>
              <a:rPr lang="zh-CN" altLang="en-US" sz="3600" dirty="0"/>
              <a:t>货物交付问题：</a:t>
            </a:r>
            <a:r>
              <a:rPr lang="zh-CN" altLang="en-US" sz="3600" dirty="0">
                <a:solidFill>
                  <a:srgbClr val="FF0000"/>
                </a:solidFill>
              </a:rPr>
              <a:t>物流</a:t>
            </a:r>
            <a:r>
              <a:rPr lang="zh-CN" altLang="en-US" sz="3600" dirty="0"/>
              <a:t>体系</a:t>
            </a:r>
            <a:endParaRPr lang="en-US" altLang="zh-CN" sz="3600" dirty="0"/>
          </a:p>
        </p:txBody>
      </p:sp>
    </p:spTree>
    <p:extLst>
      <p:ext uri="{BB962C8B-B14F-4D97-AF65-F5344CB8AC3E}">
        <p14:creationId xmlns:p14="http://schemas.microsoft.com/office/powerpoint/2010/main" val="41815794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0DB39B-79FF-4FB6-9934-E99F6927BCFF}"/>
              </a:ext>
            </a:extLst>
          </p:cNvPr>
          <p:cNvSpPr>
            <a:spLocks noGrp="1"/>
          </p:cNvSpPr>
          <p:nvPr>
            <p:ph type="title"/>
          </p:nvPr>
        </p:nvSpPr>
        <p:spPr/>
        <p:txBody>
          <a:bodyPr/>
          <a:lstStyle/>
          <a:p>
            <a:r>
              <a:rPr lang="zh-CN" altLang="en-US" dirty="0"/>
              <a:t>入侵者攻击方式</a:t>
            </a:r>
          </a:p>
        </p:txBody>
      </p:sp>
      <p:sp>
        <p:nvSpPr>
          <p:cNvPr id="3" name="内容占位符 2">
            <a:extLst>
              <a:ext uri="{FF2B5EF4-FFF2-40B4-BE49-F238E27FC236}">
                <a16:creationId xmlns:a16="http://schemas.microsoft.com/office/drawing/2014/main" id="{97C4D47B-DCBB-4170-B8AD-A13D446078B4}"/>
              </a:ext>
            </a:extLst>
          </p:cNvPr>
          <p:cNvSpPr>
            <a:spLocks noGrp="1"/>
          </p:cNvSpPr>
          <p:nvPr>
            <p:ph idx="1"/>
          </p:nvPr>
        </p:nvSpPr>
        <p:spPr>
          <a:xfrm>
            <a:off x="391160" y="1927225"/>
            <a:ext cx="10515600" cy="3985895"/>
          </a:xfrm>
        </p:spPr>
        <p:txBody>
          <a:bodyPr>
            <a:normAutofit/>
          </a:bodyPr>
          <a:lstStyle/>
          <a:p>
            <a:r>
              <a:rPr lang="zh-CN" altLang="en-US" sz="3200" dirty="0">
                <a:solidFill>
                  <a:srgbClr val="FF0000"/>
                </a:solidFill>
              </a:rPr>
              <a:t>唯密文</a:t>
            </a:r>
            <a:r>
              <a:rPr lang="zh-CN" altLang="en-US" sz="3200" dirty="0"/>
              <a:t>攻击：入侵者只能得到截取的密文，但不了解明文的内容 （</a:t>
            </a:r>
            <a:r>
              <a:rPr lang="en-US" altLang="zh-CN" sz="3200" dirty="0"/>
              <a:t>e.g., </a:t>
            </a:r>
            <a:r>
              <a:rPr lang="zh-CN" altLang="en-US" sz="3200" dirty="0"/>
              <a:t>语言的统计分析）</a:t>
            </a:r>
            <a:endParaRPr lang="en-US" altLang="zh-CN" sz="3200" dirty="0"/>
          </a:p>
          <a:p>
            <a:r>
              <a:rPr lang="zh-CN" altLang="en-US" sz="3200" dirty="0">
                <a:solidFill>
                  <a:srgbClr val="FF0000"/>
                </a:solidFill>
              </a:rPr>
              <a:t>已知明文</a:t>
            </a:r>
            <a:r>
              <a:rPr lang="zh-CN" altLang="en-US" sz="3200" dirty="0"/>
              <a:t>攻击：入侵者以某种方式确信密文报文中会出现已知内容，例如</a:t>
            </a:r>
            <a:r>
              <a:rPr lang="en-US" altLang="zh-CN" sz="3200" dirty="0"/>
              <a:t>bob</a:t>
            </a:r>
            <a:r>
              <a:rPr lang="zh-CN" altLang="en-US" sz="3200" dirty="0"/>
              <a:t>或</a:t>
            </a:r>
            <a:r>
              <a:rPr lang="en-US" altLang="zh-CN" sz="3200" dirty="0" err="1"/>
              <a:t>alice</a:t>
            </a:r>
            <a:endParaRPr lang="en-US" altLang="zh-CN" sz="3200" dirty="0"/>
          </a:p>
          <a:p>
            <a:r>
              <a:rPr lang="zh-CN" altLang="en-US" sz="3200" dirty="0">
                <a:solidFill>
                  <a:srgbClr val="FF0000"/>
                </a:solidFill>
              </a:rPr>
              <a:t>选择明文</a:t>
            </a:r>
            <a:r>
              <a:rPr lang="zh-CN" altLang="en-US" sz="3200" dirty="0"/>
              <a:t>攻击：入侵者能够选择某一明文报文，并得到该报文对应的密文形式</a:t>
            </a:r>
          </a:p>
        </p:txBody>
      </p:sp>
    </p:spTree>
    <p:extLst>
      <p:ext uri="{BB962C8B-B14F-4D97-AF65-F5344CB8AC3E}">
        <p14:creationId xmlns:p14="http://schemas.microsoft.com/office/powerpoint/2010/main" val="260906635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F1D93-D872-4B18-A9A3-D5811B7CAA1B}"/>
              </a:ext>
            </a:extLst>
          </p:cNvPr>
          <p:cNvSpPr>
            <a:spLocks noGrp="1"/>
          </p:cNvSpPr>
          <p:nvPr>
            <p:ph type="title"/>
          </p:nvPr>
        </p:nvSpPr>
        <p:spPr/>
        <p:txBody>
          <a:bodyPr/>
          <a:lstStyle/>
          <a:p>
            <a:r>
              <a:rPr lang="zh-CN" altLang="en-US" dirty="0"/>
              <a:t>多码代替密码</a:t>
            </a:r>
          </a:p>
        </p:txBody>
      </p:sp>
      <p:sp>
        <p:nvSpPr>
          <p:cNvPr id="3" name="内容占位符 2">
            <a:extLst>
              <a:ext uri="{FF2B5EF4-FFF2-40B4-BE49-F238E27FC236}">
                <a16:creationId xmlns:a16="http://schemas.microsoft.com/office/drawing/2014/main" id="{E46FC12C-0258-4BF0-A339-6CBC299CF49C}"/>
              </a:ext>
            </a:extLst>
          </p:cNvPr>
          <p:cNvSpPr>
            <a:spLocks noGrp="1"/>
          </p:cNvSpPr>
          <p:nvPr>
            <p:ph idx="1"/>
          </p:nvPr>
        </p:nvSpPr>
        <p:spPr/>
        <p:txBody>
          <a:bodyPr>
            <a:noAutofit/>
          </a:bodyPr>
          <a:lstStyle/>
          <a:p>
            <a:r>
              <a:rPr lang="zh-CN" altLang="en-US" sz="3200" dirty="0"/>
              <a:t>多码代替密码：使用多个单码代替密码。例如使用</a:t>
            </a:r>
            <a:r>
              <a:rPr lang="en-US" altLang="zh-CN" sz="3200" dirty="0"/>
              <a:t>k=5</a:t>
            </a:r>
            <a:r>
              <a:rPr lang="zh-CN" altLang="en-US" sz="3200" dirty="0"/>
              <a:t>和</a:t>
            </a:r>
            <a:r>
              <a:rPr lang="en-US" altLang="zh-CN" sz="3200" dirty="0"/>
              <a:t>k=19</a:t>
            </a:r>
            <a:r>
              <a:rPr lang="zh-CN" altLang="en-US" sz="3200" dirty="0"/>
              <a:t>两个凯撒密码，加密方案为：</a:t>
            </a:r>
            <a:r>
              <a:rPr lang="en-US" altLang="zh-CN" sz="3200" dirty="0"/>
              <a:t>C1C2C2C1C2</a:t>
            </a:r>
          </a:p>
          <a:p>
            <a:endParaRPr lang="en-US" altLang="zh-CN" sz="3200" dirty="0"/>
          </a:p>
          <a:p>
            <a:endParaRPr lang="en-US" altLang="zh-CN" sz="3200" dirty="0"/>
          </a:p>
          <a:p>
            <a:endParaRPr lang="en-US" altLang="zh-CN" sz="3200" dirty="0"/>
          </a:p>
          <a:p>
            <a:r>
              <a:rPr lang="zh-CN" altLang="en-US" sz="3200" dirty="0"/>
              <a:t>明文：</a:t>
            </a:r>
            <a:r>
              <a:rPr lang="en-US" altLang="zh-CN" sz="3200" u="sng" dirty="0"/>
              <a:t>bob, </a:t>
            </a:r>
            <a:r>
              <a:rPr lang="en-US" altLang="zh-CN" sz="3200" u="sng" dirty="0" err="1"/>
              <a:t>i</a:t>
            </a:r>
            <a:r>
              <a:rPr lang="en-US" altLang="zh-CN" sz="3200" u="sng" dirty="0"/>
              <a:t> love you. </a:t>
            </a:r>
            <a:r>
              <a:rPr lang="en-US" altLang="zh-CN" sz="3200" u="sng" dirty="0" err="1"/>
              <a:t>alice</a:t>
            </a:r>
            <a:endParaRPr lang="en-US" altLang="zh-CN" sz="3200" u="sng" dirty="0"/>
          </a:p>
          <a:p>
            <a:r>
              <a:rPr lang="zh-CN" altLang="en-US" sz="3200" dirty="0"/>
              <a:t>密文：</a:t>
            </a:r>
            <a:r>
              <a:rPr lang="en-US" altLang="zh-CN" sz="3200" dirty="0" err="1"/>
              <a:t>ghu</a:t>
            </a:r>
            <a:r>
              <a:rPr lang="en-US" altLang="zh-CN" sz="3200" dirty="0"/>
              <a:t>, n </a:t>
            </a:r>
            <a:r>
              <a:rPr lang="en-US" altLang="zh-CN" sz="3200" dirty="0" err="1"/>
              <a:t>etox</a:t>
            </a:r>
            <a:r>
              <a:rPr lang="en-US" altLang="zh-CN" sz="3200" dirty="0"/>
              <a:t>. </a:t>
            </a:r>
            <a:r>
              <a:rPr lang="en-US" altLang="zh-CN" sz="3200" dirty="0" err="1"/>
              <a:t>dhz</a:t>
            </a:r>
            <a:endParaRPr lang="en-US" altLang="zh-CN" sz="3200" u="sng" dirty="0"/>
          </a:p>
          <a:p>
            <a:r>
              <a:rPr lang="zh-CN" altLang="en-US" sz="3200" dirty="0"/>
              <a:t>破解难度如何？</a:t>
            </a:r>
            <a:endParaRPr lang="en-US" altLang="zh-CN" sz="3200" dirty="0"/>
          </a:p>
        </p:txBody>
      </p:sp>
      <p:pic>
        <p:nvPicPr>
          <p:cNvPr id="6" name="图片 5">
            <a:extLst>
              <a:ext uri="{FF2B5EF4-FFF2-40B4-BE49-F238E27FC236}">
                <a16:creationId xmlns:a16="http://schemas.microsoft.com/office/drawing/2014/main" id="{D55B7BE6-90B0-4BD6-B25C-A3F05D023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511" y="2941927"/>
            <a:ext cx="9381204" cy="1332000"/>
          </a:xfrm>
          <a:prstGeom prst="rect">
            <a:avLst/>
          </a:prstGeom>
        </p:spPr>
      </p:pic>
    </p:spTree>
    <p:extLst>
      <p:ext uri="{BB962C8B-B14F-4D97-AF65-F5344CB8AC3E}">
        <p14:creationId xmlns:p14="http://schemas.microsoft.com/office/powerpoint/2010/main" val="25306089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95045-8D53-461B-AB26-7072C5A188A3}"/>
              </a:ext>
            </a:extLst>
          </p:cNvPr>
          <p:cNvSpPr>
            <a:spLocks noGrp="1"/>
          </p:cNvSpPr>
          <p:nvPr>
            <p:ph type="title"/>
          </p:nvPr>
        </p:nvSpPr>
        <p:spPr/>
        <p:txBody>
          <a:bodyPr/>
          <a:lstStyle/>
          <a:p>
            <a:r>
              <a:rPr lang="zh-CN" altLang="en-US" dirty="0"/>
              <a:t>现代对称密钥系统</a:t>
            </a:r>
          </a:p>
        </p:txBody>
      </p:sp>
      <p:sp>
        <p:nvSpPr>
          <p:cNvPr id="3" name="内容占位符 2">
            <a:extLst>
              <a:ext uri="{FF2B5EF4-FFF2-40B4-BE49-F238E27FC236}">
                <a16:creationId xmlns:a16="http://schemas.microsoft.com/office/drawing/2014/main" id="{6E28006E-0E93-4E6B-8246-19E40CB0F5E5}"/>
              </a:ext>
            </a:extLst>
          </p:cNvPr>
          <p:cNvSpPr>
            <a:spLocks noGrp="1"/>
          </p:cNvSpPr>
          <p:nvPr>
            <p:ph idx="1"/>
          </p:nvPr>
        </p:nvSpPr>
        <p:spPr>
          <a:xfrm>
            <a:off x="838200" y="1825625"/>
            <a:ext cx="10515600" cy="4058708"/>
          </a:xfrm>
        </p:spPr>
        <p:txBody>
          <a:bodyPr>
            <a:normAutofit/>
          </a:bodyPr>
          <a:lstStyle/>
          <a:p>
            <a:r>
              <a:rPr lang="zh-CN" altLang="en-US" sz="3200" dirty="0">
                <a:solidFill>
                  <a:srgbClr val="FF0000"/>
                </a:solidFill>
              </a:rPr>
              <a:t>数据加密标准</a:t>
            </a:r>
            <a:r>
              <a:rPr lang="zh-CN" altLang="en-US" sz="3200" dirty="0"/>
              <a:t>（</a:t>
            </a:r>
            <a:r>
              <a:rPr lang="en-US" altLang="zh-CN" sz="3200" dirty="0"/>
              <a:t>data encryption standard, DES</a:t>
            </a:r>
            <a:r>
              <a:rPr lang="zh-CN" altLang="en-US" sz="3200" dirty="0"/>
              <a:t>）：使用</a:t>
            </a:r>
            <a:r>
              <a:rPr lang="en-US" altLang="zh-CN" sz="3200" dirty="0"/>
              <a:t>64</a:t>
            </a:r>
            <a:r>
              <a:rPr lang="zh-CN" altLang="en-US" sz="3200" dirty="0"/>
              <a:t>比特密钥加密</a:t>
            </a:r>
            <a:r>
              <a:rPr lang="en-US" altLang="zh-CN" sz="3200" dirty="0"/>
              <a:t>64</a:t>
            </a:r>
            <a:r>
              <a:rPr lang="zh-CN" altLang="en-US" sz="3200" dirty="0"/>
              <a:t>比特的明文块（较长的报文，先分解成</a:t>
            </a:r>
            <a:r>
              <a:rPr lang="en-US" altLang="zh-CN" sz="3200" dirty="0"/>
              <a:t>64</a:t>
            </a:r>
            <a:r>
              <a:rPr lang="zh-CN" altLang="en-US" sz="3200" dirty="0"/>
              <a:t>比特的块），用于商业和非机密政府事务中</a:t>
            </a:r>
            <a:endParaRPr lang="en-US" altLang="zh-CN" sz="3200" dirty="0"/>
          </a:p>
          <a:p>
            <a:r>
              <a:rPr lang="zh-CN" altLang="en-US" sz="3200" dirty="0">
                <a:solidFill>
                  <a:srgbClr val="FF0000"/>
                </a:solidFill>
              </a:rPr>
              <a:t>三重数据加密标准</a:t>
            </a:r>
            <a:r>
              <a:rPr lang="zh-CN" altLang="en-US" sz="3200" dirty="0"/>
              <a:t>（</a:t>
            </a:r>
            <a:r>
              <a:rPr lang="en-US" altLang="zh-CN" sz="3200" dirty="0"/>
              <a:t>3DES</a:t>
            </a:r>
            <a:r>
              <a:rPr lang="zh-CN" altLang="en-US" sz="3200" dirty="0"/>
              <a:t>）：三次运行</a:t>
            </a:r>
            <a:r>
              <a:rPr lang="en-US" altLang="zh-CN" sz="3200" dirty="0"/>
              <a:t>DES</a:t>
            </a:r>
            <a:r>
              <a:rPr lang="zh-CN" altLang="en-US" sz="3200" dirty="0"/>
              <a:t>算法</a:t>
            </a:r>
            <a:endParaRPr lang="en-US" altLang="zh-CN" sz="3200" dirty="0"/>
          </a:p>
          <a:p>
            <a:r>
              <a:rPr lang="zh-CN" altLang="en-US" sz="3200" dirty="0">
                <a:solidFill>
                  <a:srgbClr val="FF0000"/>
                </a:solidFill>
              </a:rPr>
              <a:t>高级加密标准</a:t>
            </a:r>
            <a:r>
              <a:rPr lang="zh-CN" altLang="en-US" sz="3200" dirty="0"/>
              <a:t>（</a:t>
            </a:r>
            <a:r>
              <a:rPr lang="en-US" altLang="zh-CN" sz="3200" dirty="0"/>
              <a:t>advanced encryption standard, AES</a:t>
            </a:r>
            <a:r>
              <a:rPr lang="zh-CN" altLang="en-US" sz="3200" dirty="0"/>
              <a:t>）：以</a:t>
            </a:r>
            <a:r>
              <a:rPr lang="en-US" altLang="zh-CN" sz="3200" dirty="0"/>
              <a:t>128</a:t>
            </a:r>
            <a:r>
              <a:rPr lang="zh-CN" altLang="en-US" sz="3200" dirty="0"/>
              <a:t>比特为单位的对称密钥加密算法</a:t>
            </a:r>
          </a:p>
        </p:txBody>
      </p:sp>
    </p:spTree>
    <p:extLst>
      <p:ext uri="{BB962C8B-B14F-4D97-AF65-F5344CB8AC3E}">
        <p14:creationId xmlns:p14="http://schemas.microsoft.com/office/powerpoint/2010/main" val="37479157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95045-8D53-461B-AB26-7072C5A188A3}"/>
              </a:ext>
            </a:extLst>
          </p:cNvPr>
          <p:cNvSpPr>
            <a:spLocks noGrp="1"/>
          </p:cNvSpPr>
          <p:nvPr>
            <p:ph type="title"/>
          </p:nvPr>
        </p:nvSpPr>
        <p:spPr/>
        <p:txBody>
          <a:bodyPr/>
          <a:lstStyle/>
          <a:p>
            <a:r>
              <a:rPr lang="zh-CN" altLang="en-US" dirty="0"/>
              <a:t>安全性与成本</a:t>
            </a:r>
          </a:p>
        </p:txBody>
      </p:sp>
      <p:sp>
        <p:nvSpPr>
          <p:cNvPr id="3" name="内容占位符 2">
            <a:extLst>
              <a:ext uri="{FF2B5EF4-FFF2-40B4-BE49-F238E27FC236}">
                <a16:creationId xmlns:a16="http://schemas.microsoft.com/office/drawing/2014/main" id="{6E28006E-0E93-4E6B-8246-19E40CB0F5E5}"/>
              </a:ext>
            </a:extLst>
          </p:cNvPr>
          <p:cNvSpPr>
            <a:spLocks noGrp="1"/>
          </p:cNvSpPr>
          <p:nvPr>
            <p:ph idx="1"/>
          </p:nvPr>
        </p:nvSpPr>
        <p:spPr/>
        <p:txBody>
          <a:bodyPr>
            <a:normAutofit/>
          </a:bodyPr>
          <a:lstStyle/>
          <a:p>
            <a:r>
              <a:rPr lang="zh-CN" altLang="en-US" sz="3200" dirty="0"/>
              <a:t>如何判断加密算法是否足够安全？</a:t>
            </a:r>
            <a:endParaRPr lang="en-US" altLang="zh-CN" sz="3200" dirty="0"/>
          </a:p>
          <a:p>
            <a:pPr marL="0" indent="0">
              <a:buNone/>
            </a:pPr>
            <a:endParaRPr lang="en-US" altLang="zh-CN" sz="3200" dirty="0"/>
          </a:p>
          <a:p>
            <a:pPr marL="0" indent="0">
              <a:buNone/>
            </a:pPr>
            <a:r>
              <a:rPr lang="zh-CN" altLang="en-US" sz="3200" dirty="0"/>
              <a:t>取决于入侵者的破解</a:t>
            </a:r>
            <a:r>
              <a:rPr lang="zh-CN" altLang="en-US" sz="3200" dirty="0">
                <a:solidFill>
                  <a:srgbClr val="FF0000"/>
                </a:solidFill>
              </a:rPr>
              <a:t>成本</a:t>
            </a:r>
            <a:r>
              <a:rPr lang="zh-CN" altLang="en-US" sz="3200" dirty="0"/>
              <a:t>（时间成本、经济成本</a:t>
            </a:r>
            <a:r>
              <a:rPr lang="en-US" altLang="zh-CN" sz="3200" dirty="0"/>
              <a:t>…</a:t>
            </a:r>
            <a:r>
              <a:rPr lang="zh-CN" altLang="en-US" sz="3200" dirty="0"/>
              <a:t>）</a:t>
            </a:r>
          </a:p>
        </p:txBody>
      </p:sp>
    </p:spTree>
    <p:extLst>
      <p:ext uri="{BB962C8B-B14F-4D97-AF65-F5344CB8AC3E}">
        <p14:creationId xmlns:p14="http://schemas.microsoft.com/office/powerpoint/2010/main" val="18175231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BA81F1-CE5F-45F7-B409-14F546682476}"/>
              </a:ext>
            </a:extLst>
          </p:cNvPr>
          <p:cNvSpPr>
            <a:spLocks noGrp="1"/>
          </p:cNvSpPr>
          <p:nvPr>
            <p:ph type="title"/>
          </p:nvPr>
        </p:nvSpPr>
        <p:spPr/>
        <p:txBody>
          <a:bodyPr/>
          <a:lstStyle/>
          <a:p>
            <a:r>
              <a:rPr lang="zh-CN" altLang="en-US" dirty="0"/>
              <a:t>对称密钥系统的反思</a:t>
            </a:r>
          </a:p>
        </p:txBody>
      </p:sp>
      <p:sp>
        <p:nvSpPr>
          <p:cNvPr id="3" name="内容占位符 2">
            <a:extLst>
              <a:ext uri="{FF2B5EF4-FFF2-40B4-BE49-F238E27FC236}">
                <a16:creationId xmlns:a16="http://schemas.microsoft.com/office/drawing/2014/main" id="{2A839B79-BA99-4F55-A43F-05ED0A51B32B}"/>
              </a:ext>
            </a:extLst>
          </p:cNvPr>
          <p:cNvSpPr>
            <a:spLocks noGrp="1"/>
          </p:cNvSpPr>
          <p:nvPr>
            <p:ph idx="1"/>
          </p:nvPr>
        </p:nvSpPr>
        <p:spPr>
          <a:xfrm>
            <a:off x="838200" y="1825625"/>
            <a:ext cx="10124440" cy="4351338"/>
          </a:xfrm>
        </p:spPr>
        <p:txBody>
          <a:bodyPr>
            <a:normAutofit/>
          </a:bodyPr>
          <a:lstStyle/>
          <a:p>
            <a:r>
              <a:rPr lang="zh-CN" altLang="en-US" sz="3200" dirty="0"/>
              <a:t>对称密钥系统：前提是双方必须就共享密钥达成一致，换言之，需要事先的通信</a:t>
            </a:r>
            <a:endParaRPr lang="en-US" altLang="zh-CN" sz="3200" dirty="0"/>
          </a:p>
          <a:p>
            <a:r>
              <a:rPr lang="zh-CN" altLang="en-US" sz="3200" dirty="0"/>
              <a:t>网络世界的特征：</a:t>
            </a:r>
            <a:r>
              <a:rPr lang="zh-CN" altLang="en-US" sz="3200" dirty="0">
                <a:solidFill>
                  <a:srgbClr val="FF0000"/>
                </a:solidFill>
              </a:rPr>
              <a:t>数字化呈现</a:t>
            </a:r>
            <a:r>
              <a:rPr lang="zh-CN" altLang="en-US" sz="3200" dirty="0"/>
              <a:t>（</a:t>
            </a:r>
            <a:r>
              <a:rPr lang="en-US" altLang="zh-CN" sz="3200" dirty="0"/>
              <a:t>digital representation</a:t>
            </a:r>
            <a:r>
              <a:rPr lang="zh-CN" altLang="en-US" sz="3200" dirty="0"/>
              <a:t>）</a:t>
            </a:r>
            <a:endParaRPr lang="en-US" altLang="zh-CN" sz="3200" dirty="0"/>
          </a:p>
          <a:p>
            <a:r>
              <a:rPr lang="zh-CN" altLang="en-US" sz="3200" dirty="0"/>
              <a:t>是否可能在</a:t>
            </a:r>
            <a:r>
              <a:rPr lang="zh-CN" altLang="en-US" sz="3200" dirty="0">
                <a:solidFill>
                  <a:srgbClr val="FF0000"/>
                </a:solidFill>
              </a:rPr>
              <a:t>没有预先商定</a:t>
            </a:r>
            <a:r>
              <a:rPr lang="zh-CN" altLang="en-US" sz="3200" dirty="0"/>
              <a:t>共享密钥的情况下安全通信？</a:t>
            </a:r>
          </a:p>
        </p:txBody>
      </p:sp>
    </p:spTree>
    <p:extLst>
      <p:ext uri="{BB962C8B-B14F-4D97-AF65-F5344CB8AC3E}">
        <p14:creationId xmlns:p14="http://schemas.microsoft.com/office/powerpoint/2010/main" val="4412422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BA81F1-CE5F-45F7-B409-14F546682476}"/>
              </a:ext>
            </a:extLst>
          </p:cNvPr>
          <p:cNvSpPr>
            <a:spLocks noGrp="1"/>
          </p:cNvSpPr>
          <p:nvPr>
            <p:ph type="title"/>
          </p:nvPr>
        </p:nvSpPr>
        <p:spPr/>
        <p:txBody>
          <a:bodyPr/>
          <a:lstStyle/>
          <a:p>
            <a:r>
              <a:rPr lang="zh-CN" altLang="en-US" dirty="0"/>
              <a:t>公钥系统</a:t>
            </a:r>
          </a:p>
        </p:txBody>
      </p:sp>
      <p:sp>
        <p:nvSpPr>
          <p:cNvPr id="3" name="内容占位符 2">
            <a:extLst>
              <a:ext uri="{FF2B5EF4-FFF2-40B4-BE49-F238E27FC236}">
                <a16:creationId xmlns:a16="http://schemas.microsoft.com/office/drawing/2014/main" id="{2A839B79-BA99-4F55-A43F-05ED0A51B32B}"/>
              </a:ext>
            </a:extLst>
          </p:cNvPr>
          <p:cNvSpPr>
            <a:spLocks noGrp="1"/>
          </p:cNvSpPr>
          <p:nvPr>
            <p:ph idx="1"/>
          </p:nvPr>
        </p:nvSpPr>
        <p:spPr>
          <a:xfrm>
            <a:off x="838200" y="1825625"/>
            <a:ext cx="10124440" cy="4351338"/>
          </a:xfrm>
        </p:spPr>
        <p:txBody>
          <a:bodyPr>
            <a:normAutofit/>
          </a:bodyPr>
          <a:lstStyle/>
          <a:p>
            <a:r>
              <a:rPr lang="zh-CN" altLang="en-US" sz="3200" dirty="0">
                <a:solidFill>
                  <a:srgbClr val="FF0000"/>
                </a:solidFill>
              </a:rPr>
              <a:t>公钥</a:t>
            </a:r>
            <a:r>
              <a:rPr lang="zh-CN" altLang="en-US" sz="3200" dirty="0"/>
              <a:t>（</a:t>
            </a:r>
            <a:r>
              <a:rPr lang="en-US" altLang="zh-CN" sz="3200" dirty="0"/>
              <a:t>public key</a:t>
            </a:r>
            <a:r>
              <a:rPr lang="zh-CN" altLang="en-US" sz="3200" dirty="0"/>
              <a:t>）：任何人都能获得</a:t>
            </a:r>
            <a:endParaRPr lang="en-US" altLang="zh-CN" sz="3200" dirty="0"/>
          </a:p>
          <a:p>
            <a:r>
              <a:rPr lang="zh-CN" altLang="en-US" sz="3200" dirty="0">
                <a:solidFill>
                  <a:srgbClr val="FF0000"/>
                </a:solidFill>
              </a:rPr>
              <a:t>私钥</a:t>
            </a:r>
            <a:r>
              <a:rPr lang="zh-CN" altLang="en-US" sz="3200" dirty="0"/>
              <a:t>（</a:t>
            </a:r>
            <a:r>
              <a:rPr lang="en-US" altLang="zh-CN" sz="3200" dirty="0"/>
              <a:t>private key</a:t>
            </a:r>
            <a:r>
              <a:rPr lang="zh-CN" altLang="en-US" sz="3200" dirty="0"/>
              <a:t>）：唯有本人知道</a:t>
            </a:r>
            <a:endParaRPr lang="en-US" altLang="zh-CN" sz="3200" dirty="0"/>
          </a:p>
          <a:p>
            <a:endParaRPr lang="en-US" altLang="zh-CN" sz="3200" dirty="0"/>
          </a:p>
          <a:p>
            <a:r>
              <a:rPr lang="en-US" altLang="zh-CN" sz="3200" dirty="0"/>
              <a:t>Alice</a:t>
            </a:r>
            <a:r>
              <a:rPr lang="zh-CN" altLang="en-US" sz="3200" dirty="0"/>
              <a:t>可以直接向</a:t>
            </a:r>
            <a:r>
              <a:rPr lang="en-US" altLang="zh-CN" sz="3200" dirty="0"/>
              <a:t>Bob</a:t>
            </a:r>
            <a:r>
              <a:rPr lang="zh-CN" altLang="en-US" sz="3200" dirty="0"/>
              <a:t>发送机密信息</a:t>
            </a:r>
            <a:endParaRPr lang="en-US" altLang="zh-CN" sz="3200" dirty="0"/>
          </a:p>
        </p:txBody>
      </p:sp>
    </p:spTree>
    <p:extLst>
      <p:ext uri="{BB962C8B-B14F-4D97-AF65-F5344CB8AC3E}">
        <p14:creationId xmlns:p14="http://schemas.microsoft.com/office/powerpoint/2010/main" val="6649947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BA81F1-CE5F-45F7-B409-14F546682476}"/>
              </a:ext>
            </a:extLst>
          </p:cNvPr>
          <p:cNvSpPr>
            <a:spLocks noGrp="1"/>
          </p:cNvSpPr>
          <p:nvPr>
            <p:ph type="title"/>
          </p:nvPr>
        </p:nvSpPr>
        <p:spPr/>
        <p:txBody>
          <a:bodyPr/>
          <a:lstStyle/>
          <a:p>
            <a:r>
              <a:rPr lang="zh-CN" altLang="en-US" dirty="0"/>
              <a:t>公钥系统的反思</a:t>
            </a:r>
          </a:p>
        </p:txBody>
      </p:sp>
      <p:sp>
        <p:nvSpPr>
          <p:cNvPr id="3" name="内容占位符 2">
            <a:extLst>
              <a:ext uri="{FF2B5EF4-FFF2-40B4-BE49-F238E27FC236}">
                <a16:creationId xmlns:a16="http://schemas.microsoft.com/office/drawing/2014/main" id="{2A839B79-BA99-4F55-A43F-05ED0A51B32B}"/>
              </a:ext>
            </a:extLst>
          </p:cNvPr>
          <p:cNvSpPr>
            <a:spLocks noGrp="1"/>
          </p:cNvSpPr>
          <p:nvPr>
            <p:ph idx="1"/>
          </p:nvPr>
        </p:nvSpPr>
        <p:spPr>
          <a:xfrm>
            <a:off x="838200" y="1825625"/>
            <a:ext cx="10124440" cy="4351338"/>
          </a:xfrm>
        </p:spPr>
        <p:txBody>
          <a:bodyPr>
            <a:normAutofit/>
          </a:bodyPr>
          <a:lstStyle/>
          <a:p>
            <a:r>
              <a:rPr lang="zh-CN" altLang="en-US" sz="3200" dirty="0">
                <a:solidFill>
                  <a:srgbClr val="FF0000"/>
                </a:solidFill>
              </a:rPr>
              <a:t>选择明文攻击</a:t>
            </a:r>
            <a:r>
              <a:rPr lang="zh-CN" altLang="en-US" sz="3200" dirty="0"/>
              <a:t>：侵入者</a:t>
            </a:r>
            <a:r>
              <a:rPr lang="en-US" altLang="zh-CN" sz="3200" dirty="0"/>
              <a:t>Trudy</a:t>
            </a:r>
            <a:r>
              <a:rPr lang="zh-CN" altLang="en-US" sz="3200" dirty="0"/>
              <a:t>知道加密算法和公钥，因此可以发起选择明文攻击，使用已知的标准加密算法和密钥，</a:t>
            </a:r>
            <a:r>
              <a:rPr lang="zh-CN" altLang="en-US" sz="3200" dirty="0">
                <a:solidFill>
                  <a:srgbClr val="FF0000"/>
                </a:solidFill>
              </a:rPr>
              <a:t>尝试</a:t>
            </a:r>
            <a:r>
              <a:rPr lang="zh-CN" altLang="en-US" sz="3200" dirty="0"/>
              <a:t>可能是</a:t>
            </a:r>
            <a:r>
              <a:rPr lang="en-US" altLang="zh-CN" sz="3200" dirty="0"/>
              <a:t>Alice</a:t>
            </a:r>
            <a:r>
              <a:rPr lang="zh-CN" altLang="en-US" sz="3200" dirty="0"/>
              <a:t>发送的报文内容</a:t>
            </a:r>
            <a:endParaRPr lang="en-US" altLang="zh-CN" sz="3200" dirty="0"/>
          </a:p>
          <a:p>
            <a:r>
              <a:rPr lang="zh-CN" altLang="en-US" sz="3200" dirty="0">
                <a:solidFill>
                  <a:srgbClr val="FF0000"/>
                </a:solidFill>
              </a:rPr>
              <a:t>身份鉴别</a:t>
            </a:r>
            <a:r>
              <a:rPr lang="zh-CN" altLang="en-US" sz="3200" dirty="0"/>
              <a:t>：如何证实报文来自于</a:t>
            </a:r>
            <a:r>
              <a:rPr lang="en-US" altLang="zh-CN" sz="3200" dirty="0"/>
              <a:t>Alice</a:t>
            </a:r>
            <a:r>
              <a:rPr lang="zh-CN" altLang="en-US" sz="3200" dirty="0"/>
              <a:t>？</a:t>
            </a:r>
          </a:p>
        </p:txBody>
      </p:sp>
    </p:spTree>
    <p:extLst>
      <p:ext uri="{BB962C8B-B14F-4D97-AF65-F5344CB8AC3E}">
        <p14:creationId xmlns:p14="http://schemas.microsoft.com/office/powerpoint/2010/main" val="17297301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A3C53C-7438-466E-A810-BF63CBA0B2D2}"/>
              </a:ext>
            </a:extLst>
          </p:cNvPr>
          <p:cNvSpPr>
            <a:spLocks noGrp="1"/>
          </p:cNvSpPr>
          <p:nvPr>
            <p:ph type="title"/>
          </p:nvPr>
        </p:nvSpPr>
        <p:spPr/>
        <p:txBody>
          <a:bodyPr/>
          <a:lstStyle/>
          <a:p>
            <a:r>
              <a:rPr lang="en-US" altLang="zh-CN" dirty="0"/>
              <a:t>RSA</a:t>
            </a:r>
            <a:r>
              <a:rPr lang="zh-CN" altLang="en-US" dirty="0"/>
              <a:t>算法</a:t>
            </a:r>
          </a:p>
        </p:txBody>
      </p:sp>
      <p:sp>
        <p:nvSpPr>
          <p:cNvPr id="3" name="内容占位符 2">
            <a:extLst>
              <a:ext uri="{FF2B5EF4-FFF2-40B4-BE49-F238E27FC236}">
                <a16:creationId xmlns:a16="http://schemas.microsoft.com/office/drawing/2014/main" id="{D9DB369A-C5F0-4C15-936A-3B53375745BF}"/>
              </a:ext>
            </a:extLst>
          </p:cNvPr>
          <p:cNvSpPr>
            <a:spLocks noGrp="1"/>
          </p:cNvSpPr>
          <p:nvPr>
            <p:ph idx="1"/>
          </p:nvPr>
        </p:nvSpPr>
        <p:spPr/>
        <p:txBody>
          <a:bodyPr>
            <a:normAutofit/>
          </a:bodyPr>
          <a:lstStyle/>
          <a:p>
            <a:r>
              <a:rPr lang="zh-CN" altLang="en-US" sz="3200" dirty="0"/>
              <a:t>公开密钥密码体系中，主要使用</a:t>
            </a:r>
            <a:r>
              <a:rPr lang="en-US" altLang="zh-CN" sz="3200" dirty="0">
                <a:solidFill>
                  <a:srgbClr val="FF0000"/>
                </a:solidFill>
              </a:rPr>
              <a:t>RSA</a:t>
            </a:r>
            <a:r>
              <a:rPr lang="zh-CN" altLang="en-US" sz="3200" dirty="0">
                <a:solidFill>
                  <a:srgbClr val="FF0000"/>
                </a:solidFill>
              </a:rPr>
              <a:t>算法</a:t>
            </a:r>
            <a:endParaRPr lang="en-US" altLang="zh-CN" sz="3200" dirty="0">
              <a:solidFill>
                <a:srgbClr val="FF0000"/>
              </a:solidFill>
            </a:endParaRPr>
          </a:p>
          <a:p>
            <a:pPr marL="971550" lvl="1" indent="-514350">
              <a:buFont typeface="+mj-ea"/>
              <a:buAutoNum type="circleNumDbPlain"/>
            </a:pPr>
            <a:r>
              <a:rPr lang="zh-CN" altLang="en-US" sz="2800" dirty="0">
                <a:solidFill>
                  <a:srgbClr val="FF0000"/>
                </a:solidFill>
              </a:rPr>
              <a:t>公钥和私钥的选择</a:t>
            </a:r>
            <a:endParaRPr lang="en-US" altLang="zh-CN" sz="2800" dirty="0">
              <a:solidFill>
                <a:srgbClr val="FF0000"/>
              </a:solidFill>
            </a:endParaRPr>
          </a:p>
          <a:p>
            <a:pPr marL="971550" lvl="1" indent="-514350">
              <a:buFont typeface="+mj-ea"/>
              <a:buAutoNum type="circleNumDbPlain"/>
            </a:pPr>
            <a:r>
              <a:rPr lang="zh-CN" altLang="en-US" sz="2800" dirty="0">
                <a:solidFill>
                  <a:srgbClr val="FF0000"/>
                </a:solidFill>
              </a:rPr>
              <a:t>加密和解密算法</a:t>
            </a:r>
          </a:p>
        </p:txBody>
      </p:sp>
    </p:spTree>
    <p:extLst>
      <p:ext uri="{BB962C8B-B14F-4D97-AF65-F5344CB8AC3E}">
        <p14:creationId xmlns:p14="http://schemas.microsoft.com/office/powerpoint/2010/main" val="42049623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A3C53C-7438-466E-A810-BF63CBA0B2D2}"/>
              </a:ext>
            </a:extLst>
          </p:cNvPr>
          <p:cNvSpPr>
            <a:spLocks noGrp="1"/>
          </p:cNvSpPr>
          <p:nvPr>
            <p:ph type="title"/>
          </p:nvPr>
        </p:nvSpPr>
        <p:spPr/>
        <p:txBody>
          <a:bodyPr/>
          <a:lstStyle/>
          <a:p>
            <a:r>
              <a:rPr lang="en-US" altLang="zh-CN" dirty="0"/>
              <a:t>RSA</a:t>
            </a:r>
            <a:r>
              <a:rPr lang="zh-CN" altLang="en-US" dirty="0"/>
              <a:t>算法：选择公钥和私钥</a:t>
            </a:r>
          </a:p>
        </p:txBody>
      </p:sp>
      <p:sp>
        <p:nvSpPr>
          <p:cNvPr id="3" name="内容占位符 2">
            <a:extLst>
              <a:ext uri="{FF2B5EF4-FFF2-40B4-BE49-F238E27FC236}">
                <a16:creationId xmlns:a16="http://schemas.microsoft.com/office/drawing/2014/main" id="{D9DB369A-C5F0-4C15-936A-3B53375745BF}"/>
              </a:ext>
            </a:extLst>
          </p:cNvPr>
          <p:cNvSpPr>
            <a:spLocks noGrp="1"/>
          </p:cNvSpPr>
          <p:nvPr>
            <p:ph idx="1"/>
          </p:nvPr>
        </p:nvSpPr>
        <p:spPr/>
        <p:txBody>
          <a:bodyPr>
            <a:normAutofit/>
          </a:bodyPr>
          <a:lstStyle/>
          <a:p>
            <a:pPr marL="514350" indent="-514350">
              <a:buFont typeface="+mj-ea"/>
              <a:buAutoNum type="circleNumDbPlain"/>
            </a:pPr>
            <a:r>
              <a:rPr lang="zh-CN" altLang="en-US" sz="3200" dirty="0"/>
              <a:t>选择两个大素数</a:t>
            </a:r>
            <a:r>
              <a:rPr lang="en-US" altLang="zh-CN" sz="3200" dirty="0"/>
              <a:t>p</a:t>
            </a:r>
            <a:r>
              <a:rPr lang="zh-CN" altLang="en-US" sz="3200" dirty="0"/>
              <a:t>和</a:t>
            </a:r>
            <a:r>
              <a:rPr lang="en-US" altLang="zh-CN" sz="3200" dirty="0"/>
              <a:t>q</a:t>
            </a:r>
          </a:p>
          <a:p>
            <a:pPr marL="514350" indent="-514350">
              <a:buFont typeface="+mj-ea"/>
              <a:buAutoNum type="circleNumDbPlain"/>
            </a:pPr>
            <a:r>
              <a:rPr lang="zh-CN" altLang="en-US" sz="3200" dirty="0"/>
              <a:t>计算</a:t>
            </a:r>
            <a:r>
              <a:rPr lang="en-US" altLang="zh-CN" sz="3200" dirty="0"/>
              <a:t>n</a:t>
            </a:r>
            <a:r>
              <a:rPr lang="zh-CN" altLang="en-US" sz="3200" dirty="0"/>
              <a:t>和</a:t>
            </a:r>
            <a:r>
              <a:rPr lang="en-US" altLang="zh-CN" sz="3200" dirty="0"/>
              <a:t>z</a:t>
            </a:r>
            <a:r>
              <a:rPr lang="zh-CN" altLang="en-US" sz="3200" dirty="0"/>
              <a:t>，其中</a:t>
            </a:r>
            <a:r>
              <a:rPr lang="en-US" altLang="zh-CN" sz="3200" dirty="0"/>
              <a:t>n = </a:t>
            </a:r>
            <a:r>
              <a:rPr lang="en-US" altLang="zh-CN" sz="3200" dirty="0" err="1"/>
              <a:t>pq</a:t>
            </a:r>
            <a:r>
              <a:rPr lang="en-US" altLang="zh-CN" sz="3200" dirty="0"/>
              <a:t>, z = (p - 1)(q - 1)</a:t>
            </a:r>
          </a:p>
          <a:p>
            <a:pPr marL="514350" indent="-514350">
              <a:buFont typeface="+mj-ea"/>
              <a:buAutoNum type="circleNumDbPlain"/>
            </a:pPr>
            <a:r>
              <a:rPr lang="zh-CN" altLang="en-US" sz="3200" dirty="0"/>
              <a:t>选择小于</a:t>
            </a:r>
            <a:r>
              <a:rPr lang="en-US" altLang="zh-CN" sz="3200" dirty="0"/>
              <a:t>n</a:t>
            </a:r>
            <a:r>
              <a:rPr lang="zh-CN" altLang="en-US" sz="3200" dirty="0"/>
              <a:t>的</a:t>
            </a:r>
            <a:r>
              <a:rPr lang="zh-CN" altLang="en-US" sz="3200" dirty="0">
                <a:solidFill>
                  <a:srgbClr val="FF0000"/>
                </a:solidFill>
              </a:rPr>
              <a:t>数</a:t>
            </a:r>
            <a:r>
              <a:rPr lang="en-US" altLang="zh-CN" sz="3200" dirty="0">
                <a:solidFill>
                  <a:srgbClr val="FF0000"/>
                </a:solidFill>
              </a:rPr>
              <a:t>e</a:t>
            </a:r>
            <a:r>
              <a:rPr lang="zh-CN" altLang="en-US" sz="3200" dirty="0"/>
              <a:t>，且</a:t>
            </a:r>
            <a:r>
              <a:rPr lang="en-US" altLang="zh-CN" sz="3200" dirty="0"/>
              <a:t>e</a:t>
            </a:r>
            <a:r>
              <a:rPr lang="zh-CN" altLang="en-US" sz="3200" dirty="0"/>
              <a:t>和</a:t>
            </a:r>
            <a:r>
              <a:rPr lang="en-US" altLang="zh-CN" sz="3200" dirty="0"/>
              <a:t>z</a:t>
            </a:r>
            <a:r>
              <a:rPr lang="zh-CN" altLang="en-US" sz="3200" dirty="0"/>
              <a:t>没有公因数</a:t>
            </a:r>
            <a:endParaRPr lang="en-US" altLang="zh-CN" sz="3200" dirty="0"/>
          </a:p>
          <a:p>
            <a:pPr marL="514350" indent="-514350">
              <a:buFont typeface="+mj-ea"/>
              <a:buAutoNum type="circleNumDbPlain"/>
            </a:pPr>
            <a:r>
              <a:rPr lang="zh-CN" altLang="en-US" sz="3200" dirty="0"/>
              <a:t>找到</a:t>
            </a:r>
            <a:r>
              <a:rPr lang="zh-CN" altLang="en-US" sz="3200" dirty="0">
                <a:solidFill>
                  <a:srgbClr val="FF0000"/>
                </a:solidFill>
              </a:rPr>
              <a:t>数</a:t>
            </a:r>
            <a:r>
              <a:rPr lang="en-US" altLang="zh-CN" sz="3200" dirty="0">
                <a:solidFill>
                  <a:srgbClr val="FF0000"/>
                </a:solidFill>
              </a:rPr>
              <a:t>d</a:t>
            </a:r>
            <a:r>
              <a:rPr lang="zh-CN" altLang="en-US" sz="3200" dirty="0"/>
              <a:t>，使得</a:t>
            </a:r>
            <a:r>
              <a:rPr lang="en-US" altLang="zh-CN" sz="3200" dirty="0"/>
              <a:t>ed-1</a:t>
            </a:r>
            <a:r>
              <a:rPr lang="zh-CN" altLang="en-US" sz="3200" dirty="0"/>
              <a:t>可以被</a:t>
            </a:r>
            <a:r>
              <a:rPr lang="en-US" altLang="zh-CN" sz="3200" dirty="0"/>
              <a:t>z</a:t>
            </a:r>
            <a:r>
              <a:rPr lang="zh-CN" altLang="en-US" sz="3200" dirty="0"/>
              <a:t>整除</a:t>
            </a:r>
            <a:endParaRPr lang="en-US" altLang="zh-CN" sz="3200" dirty="0"/>
          </a:p>
          <a:p>
            <a:pPr marL="514350" indent="-514350">
              <a:buFont typeface="+mj-ea"/>
              <a:buAutoNum type="circleNumDbPlain"/>
            </a:pPr>
            <a:r>
              <a:rPr lang="zh-CN" altLang="en-US" sz="3200" dirty="0"/>
              <a:t>公布公钥为二元组</a:t>
            </a:r>
            <a:r>
              <a:rPr lang="zh-CN" altLang="en-US" sz="3200" dirty="0">
                <a:solidFill>
                  <a:srgbClr val="FF0000"/>
                </a:solidFill>
              </a:rPr>
              <a:t>（</a:t>
            </a:r>
            <a:r>
              <a:rPr lang="en-US" altLang="zh-CN" sz="3200" dirty="0">
                <a:solidFill>
                  <a:srgbClr val="FF0000"/>
                </a:solidFill>
              </a:rPr>
              <a:t>n, e</a:t>
            </a:r>
            <a:r>
              <a:rPr lang="zh-CN" altLang="en-US" sz="3200" dirty="0">
                <a:solidFill>
                  <a:srgbClr val="FF0000"/>
                </a:solidFill>
              </a:rPr>
              <a:t>）</a:t>
            </a:r>
            <a:r>
              <a:rPr lang="zh-CN" altLang="en-US" sz="3200" dirty="0"/>
              <a:t>；自己保留私钥，即二元组</a:t>
            </a:r>
            <a:r>
              <a:rPr lang="zh-CN" altLang="en-US" sz="3200" dirty="0">
                <a:solidFill>
                  <a:srgbClr val="FF0000"/>
                </a:solidFill>
              </a:rPr>
              <a:t>（</a:t>
            </a:r>
            <a:r>
              <a:rPr lang="en-US" altLang="zh-CN" sz="3200" dirty="0">
                <a:solidFill>
                  <a:srgbClr val="FF0000"/>
                </a:solidFill>
              </a:rPr>
              <a:t>n, d</a:t>
            </a:r>
            <a:r>
              <a:rPr lang="zh-CN" altLang="en-US" sz="3200" dirty="0">
                <a:solidFill>
                  <a:srgbClr val="FF0000"/>
                </a:solidFill>
              </a:rPr>
              <a:t>）</a:t>
            </a:r>
            <a:endParaRPr lang="zh-CN" altLang="en-US" sz="2800" dirty="0">
              <a:solidFill>
                <a:srgbClr val="FF0000"/>
              </a:solidFill>
            </a:endParaRPr>
          </a:p>
        </p:txBody>
      </p:sp>
    </p:spTree>
    <p:extLst>
      <p:ext uri="{BB962C8B-B14F-4D97-AF65-F5344CB8AC3E}">
        <p14:creationId xmlns:p14="http://schemas.microsoft.com/office/powerpoint/2010/main" val="20923738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A3C53C-7438-466E-A810-BF63CBA0B2D2}"/>
              </a:ext>
            </a:extLst>
          </p:cNvPr>
          <p:cNvSpPr>
            <a:spLocks noGrp="1"/>
          </p:cNvSpPr>
          <p:nvPr>
            <p:ph type="title"/>
          </p:nvPr>
        </p:nvSpPr>
        <p:spPr/>
        <p:txBody>
          <a:bodyPr/>
          <a:lstStyle/>
          <a:p>
            <a:r>
              <a:rPr lang="en-US" altLang="zh-CN" dirty="0"/>
              <a:t>RSA</a:t>
            </a:r>
            <a:r>
              <a:rPr lang="zh-CN" altLang="en-US" dirty="0"/>
              <a:t>算法：加密和解密过程</a:t>
            </a:r>
          </a:p>
        </p:txBody>
      </p:sp>
      <p:sp>
        <p:nvSpPr>
          <p:cNvPr id="3" name="内容占位符 2">
            <a:extLst>
              <a:ext uri="{FF2B5EF4-FFF2-40B4-BE49-F238E27FC236}">
                <a16:creationId xmlns:a16="http://schemas.microsoft.com/office/drawing/2014/main" id="{D9DB369A-C5F0-4C15-936A-3B53375745BF}"/>
              </a:ext>
            </a:extLst>
          </p:cNvPr>
          <p:cNvSpPr>
            <a:spLocks noGrp="1"/>
          </p:cNvSpPr>
          <p:nvPr>
            <p:ph idx="1"/>
          </p:nvPr>
        </p:nvSpPr>
        <p:spPr/>
        <p:txBody>
          <a:bodyPr>
            <a:normAutofit/>
          </a:bodyPr>
          <a:lstStyle/>
          <a:p>
            <a:pPr marL="514350" indent="-514350">
              <a:buFont typeface="+mj-ea"/>
              <a:buAutoNum type="circleNumDbPlain"/>
            </a:pPr>
            <a:r>
              <a:rPr lang="zh-CN" altLang="en-US" sz="3200" dirty="0"/>
              <a:t>加密过程：若</a:t>
            </a:r>
            <a:r>
              <a:rPr lang="en-US" altLang="zh-CN" sz="3200" dirty="0"/>
              <a:t>Alice</a:t>
            </a:r>
            <a:r>
              <a:rPr lang="zh-CN" altLang="en-US" sz="3200" dirty="0"/>
              <a:t>要给</a:t>
            </a:r>
            <a:r>
              <a:rPr lang="en-US" altLang="zh-CN" sz="3200" dirty="0"/>
              <a:t>Bob</a:t>
            </a:r>
            <a:r>
              <a:rPr lang="zh-CN" altLang="en-US" sz="3200" dirty="0"/>
              <a:t>发送比特组合或者数</a:t>
            </a:r>
            <a:r>
              <a:rPr lang="en-US" altLang="zh-CN" sz="3200" dirty="0"/>
              <a:t>m</a:t>
            </a:r>
            <a:r>
              <a:rPr lang="zh-CN" altLang="en-US" sz="3200" dirty="0"/>
              <a:t>。那么，密文</a:t>
            </a:r>
            <a:r>
              <a:rPr lang="en-US" altLang="zh-CN" sz="3200" dirty="0"/>
              <a:t>c</a:t>
            </a:r>
            <a:r>
              <a:rPr lang="zh-CN" altLang="en-US" sz="3200" dirty="0"/>
              <a:t>为：</a:t>
            </a:r>
            <a:r>
              <a:rPr lang="en-US" altLang="zh-CN" sz="3200" dirty="0"/>
              <a:t>m</a:t>
            </a:r>
            <a:r>
              <a:rPr lang="zh-CN" altLang="en-US" sz="3200" dirty="0"/>
              <a:t>的</a:t>
            </a:r>
            <a:r>
              <a:rPr lang="en-US" altLang="zh-CN" sz="3200" dirty="0"/>
              <a:t>e</a:t>
            </a:r>
            <a:r>
              <a:rPr lang="zh-CN" altLang="en-US" sz="3200" dirty="0"/>
              <a:t>次方，被</a:t>
            </a:r>
            <a:r>
              <a:rPr lang="en-US" altLang="zh-CN" sz="3200" dirty="0"/>
              <a:t>n</a:t>
            </a:r>
            <a:r>
              <a:rPr lang="zh-CN" altLang="en-US" sz="3200" dirty="0"/>
              <a:t>除的余数</a:t>
            </a:r>
            <a:endParaRPr lang="en-US" altLang="zh-CN" sz="3200" dirty="0"/>
          </a:p>
          <a:p>
            <a:pPr marL="514350" indent="-514350">
              <a:buFont typeface="+mj-ea"/>
              <a:buAutoNum type="circleNumDbPlain"/>
            </a:pPr>
            <a:r>
              <a:rPr lang="zh-CN" altLang="en-US" sz="3200" dirty="0"/>
              <a:t>解密过程：</a:t>
            </a:r>
            <a:r>
              <a:rPr lang="en-US" altLang="zh-CN" sz="3200" dirty="0"/>
              <a:t>c</a:t>
            </a:r>
            <a:r>
              <a:rPr lang="zh-CN" altLang="en-US" sz="3200" dirty="0"/>
              <a:t>的</a:t>
            </a:r>
            <a:r>
              <a:rPr lang="en-US" altLang="zh-CN" sz="3200" dirty="0"/>
              <a:t>d</a:t>
            </a:r>
            <a:r>
              <a:rPr lang="zh-CN" altLang="en-US" sz="3200" dirty="0"/>
              <a:t>次方，被</a:t>
            </a:r>
            <a:r>
              <a:rPr lang="en-US" altLang="zh-CN" sz="3200" dirty="0"/>
              <a:t>n</a:t>
            </a:r>
            <a:r>
              <a:rPr lang="zh-CN" altLang="en-US" sz="3200" dirty="0"/>
              <a:t>除的余数，得到</a:t>
            </a:r>
            <a:r>
              <a:rPr lang="en-US" altLang="zh-CN" sz="3200" dirty="0"/>
              <a:t>m</a:t>
            </a:r>
          </a:p>
          <a:p>
            <a:pPr marL="514350" indent="-514350">
              <a:buFont typeface="+mj-ea"/>
              <a:buAutoNum type="circleNumDbPlain"/>
            </a:pPr>
            <a:endParaRPr lang="en-US" altLang="zh-CN" sz="3200" dirty="0">
              <a:solidFill>
                <a:srgbClr val="FF0000"/>
              </a:solidFill>
            </a:endParaRPr>
          </a:p>
          <a:p>
            <a:pPr marL="0" indent="0">
              <a:buNone/>
            </a:pPr>
            <a:r>
              <a:rPr lang="zh-CN" altLang="en-US" sz="3200" dirty="0"/>
              <a:t>示例：</a:t>
            </a:r>
            <a:r>
              <a:rPr lang="en-US" altLang="zh-CN" sz="3200" dirty="0"/>
              <a:t>Bob</a:t>
            </a:r>
            <a:r>
              <a:rPr lang="zh-CN" altLang="en-US" sz="3200" dirty="0"/>
              <a:t>选择</a:t>
            </a:r>
            <a:r>
              <a:rPr lang="en-US" altLang="zh-CN" sz="3200" dirty="0"/>
              <a:t>p = 5, q = 7</a:t>
            </a:r>
            <a:r>
              <a:rPr lang="zh-CN" altLang="en-US" sz="3200" dirty="0"/>
              <a:t>；则</a:t>
            </a:r>
            <a:r>
              <a:rPr lang="en-US" altLang="zh-CN" sz="3200" dirty="0"/>
              <a:t>n = 35, z = 24</a:t>
            </a:r>
            <a:r>
              <a:rPr lang="zh-CN" altLang="en-US" sz="3200" dirty="0"/>
              <a:t>；选择</a:t>
            </a:r>
            <a:r>
              <a:rPr lang="en-US" altLang="zh-CN" sz="3200" dirty="0"/>
              <a:t>e = 5, d = 29</a:t>
            </a:r>
            <a:r>
              <a:rPr lang="zh-CN" altLang="en-US" sz="3200" dirty="0"/>
              <a:t>；</a:t>
            </a:r>
            <a:r>
              <a:rPr lang="en-US" altLang="zh-CN" sz="3200" dirty="0"/>
              <a:t>Bob</a:t>
            </a:r>
            <a:r>
              <a:rPr lang="zh-CN" altLang="en-US" sz="3200" dirty="0"/>
              <a:t>公开公钥</a:t>
            </a:r>
            <a:r>
              <a:rPr lang="en-US" altLang="zh-CN" sz="3200" dirty="0"/>
              <a:t>(35, 5)</a:t>
            </a:r>
            <a:r>
              <a:rPr lang="zh-CN" altLang="en-US" sz="3200" dirty="0"/>
              <a:t>，并秘密保存私钥</a:t>
            </a:r>
            <a:r>
              <a:rPr lang="en-US" altLang="zh-CN" sz="3200" dirty="0"/>
              <a:t>(35, 29)</a:t>
            </a:r>
            <a:endParaRPr lang="zh-CN" altLang="en-US" sz="3200" dirty="0"/>
          </a:p>
        </p:txBody>
      </p:sp>
    </p:spTree>
    <p:extLst>
      <p:ext uri="{BB962C8B-B14F-4D97-AF65-F5344CB8AC3E}">
        <p14:creationId xmlns:p14="http://schemas.microsoft.com/office/powerpoint/2010/main" val="524416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85192-D67C-4DAC-B22B-1CC471CECF85}"/>
              </a:ext>
            </a:extLst>
          </p:cNvPr>
          <p:cNvSpPr>
            <a:spLocks noGrp="1"/>
          </p:cNvSpPr>
          <p:nvPr>
            <p:ph type="title"/>
          </p:nvPr>
        </p:nvSpPr>
        <p:spPr/>
        <p:txBody>
          <a:bodyPr/>
          <a:lstStyle/>
          <a:p>
            <a:r>
              <a:rPr lang="zh-CN" altLang="en-US" dirty="0"/>
              <a:t>丰富度带来什么变革？</a:t>
            </a:r>
          </a:p>
        </p:txBody>
      </p:sp>
      <p:sp>
        <p:nvSpPr>
          <p:cNvPr id="3" name="内容占位符 2">
            <a:extLst>
              <a:ext uri="{FF2B5EF4-FFF2-40B4-BE49-F238E27FC236}">
                <a16:creationId xmlns:a16="http://schemas.microsoft.com/office/drawing/2014/main" id="{87C334D6-691A-4CED-87FF-A9EF082EF8D7}"/>
              </a:ext>
            </a:extLst>
          </p:cNvPr>
          <p:cNvSpPr>
            <a:spLocks noGrp="1"/>
          </p:cNvSpPr>
          <p:nvPr>
            <p:ph idx="1"/>
          </p:nvPr>
        </p:nvSpPr>
        <p:spPr>
          <a:xfrm>
            <a:off x="838200" y="1825625"/>
            <a:ext cx="9309100" cy="4283075"/>
          </a:xfrm>
        </p:spPr>
        <p:txBody>
          <a:bodyPr>
            <a:noAutofit/>
          </a:bodyPr>
          <a:lstStyle/>
          <a:p>
            <a:r>
              <a:rPr lang="zh-CN" altLang="en-US" sz="3600" dirty="0"/>
              <a:t>信息不对称：有可能减少，但不一定，取决于</a:t>
            </a:r>
            <a:r>
              <a:rPr lang="zh-CN" altLang="en-US" sz="3600" dirty="0">
                <a:solidFill>
                  <a:srgbClr val="FF0000"/>
                </a:solidFill>
              </a:rPr>
              <a:t>产品特征</a:t>
            </a:r>
            <a:r>
              <a:rPr lang="zh-CN" altLang="en-US" sz="3600" dirty="0"/>
              <a:t>（搜寻品、经验品、信任品）</a:t>
            </a:r>
            <a:endParaRPr lang="en-US" altLang="zh-CN" sz="3600" dirty="0"/>
          </a:p>
          <a:p>
            <a:r>
              <a:rPr lang="zh-CN" altLang="en-US" sz="3600" dirty="0"/>
              <a:t>消费者：拥有更多产品和服务信息，权力开始向消费者转移</a:t>
            </a:r>
            <a:endParaRPr lang="en-US" altLang="zh-CN" sz="3600" dirty="0"/>
          </a:p>
          <a:p>
            <a:r>
              <a:rPr lang="zh-CN" altLang="en-US" sz="3600" dirty="0"/>
              <a:t>商家：拥有更多消费者信息。近些年权力重新向商家转移，源于</a:t>
            </a:r>
            <a:r>
              <a:rPr lang="en-US" altLang="zh-CN" sz="3600" dirty="0"/>
              <a:t>AI</a:t>
            </a:r>
            <a:r>
              <a:rPr lang="zh-CN" altLang="en-US" sz="3600" dirty="0"/>
              <a:t>技术能提供数据洞见（</a:t>
            </a:r>
            <a:r>
              <a:rPr lang="zh-CN" altLang="en-US" sz="3600" dirty="0">
                <a:solidFill>
                  <a:srgbClr val="FF0000"/>
                </a:solidFill>
              </a:rPr>
              <a:t>大数据杀熟</a:t>
            </a:r>
            <a:r>
              <a:rPr lang="zh-CN" altLang="en-US" sz="3600" dirty="0"/>
              <a:t>）</a:t>
            </a:r>
            <a:endParaRPr lang="en-US" altLang="zh-CN" sz="3600" dirty="0"/>
          </a:p>
        </p:txBody>
      </p:sp>
    </p:spTree>
    <p:extLst>
      <p:ext uri="{BB962C8B-B14F-4D97-AF65-F5344CB8AC3E}">
        <p14:creationId xmlns:p14="http://schemas.microsoft.com/office/powerpoint/2010/main" val="20774329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F96F87D-2E9E-4B3A-A185-AF8128B7F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998" y="1811200"/>
            <a:ext cx="9504003" cy="2880000"/>
          </a:xfrm>
          <a:prstGeom prst="rect">
            <a:avLst/>
          </a:prstGeom>
        </p:spPr>
      </p:pic>
    </p:spTree>
    <p:extLst>
      <p:ext uri="{BB962C8B-B14F-4D97-AF65-F5344CB8AC3E}">
        <p14:creationId xmlns:p14="http://schemas.microsoft.com/office/powerpoint/2010/main" val="76024443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B3411F8-7D2D-498B-8685-C57458733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553" y="1822053"/>
            <a:ext cx="9354894" cy="2880000"/>
          </a:xfrm>
          <a:prstGeom prst="rect">
            <a:avLst/>
          </a:prstGeom>
        </p:spPr>
      </p:pic>
    </p:spTree>
    <p:extLst>
      <p:ext uri="{BB962C8B-B14F-4D97-AF65-F5344CB8AC3E}">
        <p14:creationId xmlns:p14="http://schemas.microsoft.com/office/powerpoint/2010/main" val="268670735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8A186-AA86-4451-8943-271F5A9049D2}"/>
              </a:ext>
            </a:extLst>
          </p:cNvPr>
          <p:cNvSpPr>
            <a:spLocks noGrp="1"/>
          </p:cNvSpPr>
          <p:nvPr>
            <p:ph type="title"/>
          </p:nvPr>
        </p:nvSpPr>
        <p:spPr/>
        <p:txBody>
          <a:bodyPr/>
          <a:lstStyle/>
          <a:p>
            <a:r>
              <a:rPr lang="en-US" altLang="zh-CN" dirty="0"/>
              <a:t>RSA</a:t>
            </a:r>
            <a:r>
              <a:rPr lang="zh-CN" altLang="en-US" dirty="0"/>
              <a:t>工作原理</a:t>
            </a:r>
          </a:p>
        </p:txBody>
      </p:sp>
      <p:sp>
        <p:nvSpPr>
          <p:cNvPr id="3" name="内容占位符 2">
            <a:extLst>
              <a:ext uri="{FF2B5EF4-FFF2-40B4-BE49-F238E27FC236}">
                <a16:creationId xmlns:a16="http://schemas.microsoft.com/office/drawing/2014/main" id="{2C65DDD5-EC70-4C3C-BF12-6D8F2779588D}"/>
              </a:ext>
            </a:extLst>
          </p:cNvPr>
          <p:cNvSpPr>
            <a:spLocks noGrp="1"/>
          </p:cNvSpPr>
          <p:nvPr>
            <p:ph idx="1"/>
          </p:nvPr>
        </p:nvSpPr>
        <p:spPr>
          <a:xfrm>
            <a:off x="838200" y="1825625"/>
            <a:ext cx="9453880" cy="4077335"/>
          </a:xfrm>
        </p:spPr>
        <p:txBody>
          <a:bodyPr>
            <a:normAutofit/>
          </a:bodyPr>
          <a:lstStyle/>
          <a:p>
            <a:r>
              <a:rPr lang="zh-CN" altLang="en-US" sz="3600" dirty="0"/>
              <a:t>数论中的定理</a:t>
            </a:r>
            <a:endParaRPr lang="en-US" altLang="zh-CN" sz="3600" dirty="0"/>
          </a:p>
          <a:p>
            <a:r>
              <a:rPr lang="zh-CN" altLang="en-US" sz="3600" dirty="0"/>
              <a:t>目前</a:t>
            </a:r>
            <a:r>
              <a:rPr lang="zh-CN" altLang="en-US" sz="3600" dirty="0">
                <a:solidFill>
                  <a:srgbClr val="FF0000"/>
                </a:solidFill>
              </a:rPr>
              <a:t>没有已知的算法</a:t>
            </a:r>
            <a:r>
              <a:rPr lang="zh-CN" altLang="en-US" sz="3600" dirty="0"/>
              <a:t>可以快速进行一个数的因素分解，即将较大的公开值</a:t>
            </a:r>
            <a:r>
              <a:rPr lang="en-US" altLang="zh-CN" sz="3600" dirty="0"/>
              <a:t>n</a:t>
            </a:r>
            <a:r>
              <a:rPr lang="zh-CN" altLang="en-US" sz="3600" dirty="0"/>
              <a:t>分解为素数</a:t>
            </a:r>
            <a:r>
              <a:rPr lang="en-US" altLang="zh-CN" sz="3600" dirty="0"/>
              <a:t>p</a:t>
            </a:r>
            <a:r>
              <a:rPr lang="zh-CN" altLang="en-US" sz="3600" dirty="0"/>
              <a:t>和</a:t>
            </a:r>
            <a:r>
              <a:rPr lang="en-US" altLang="zh-CN" sz="3600" dirty="0"/>
              <a:t>q</a:t>
            </a:r>
            <a:endParaRPr lang="zh-CN" altLang="en-US" sz="3600" dirty="0"/>
          </a:p>
        </p:txBody>
      </p:sp>
    </p:spTree>
    <p:extLst>
      <p:ext uri="{BB962C8B-B14F-4D97-AF65-F5344CB8AC3E}">
        <p14:creationId xmlns:p14="http://schemas.microsoft.com/office/powerpoint/2010/main" val="26755907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kern="1200" dirty="0">
                <a:solidFill>
                  <a:srgbClr val="FFFFFF"/>
                </a:solidFill>
                <a:latin typeface="+mj-lt"/>
                <a:ea typeface="+mj-ea"/>
                <a:cs typeface="+mj-cs"/>
              </a:rPr>
              <a:t>3 </a:t>
            </a:r>
            <a:r>
              <a:rPr lang="zh-CN" altLang="en-US" sz="5400" dirty="0">
                <a:solidFill>
                  <a:srgbClr val="FFFFFF"/>
                </a:solidFill>
              </a:rPr>
              <a:t>鉴别</a:t>
            </a:r>
            <a:endParaRPr lang="zh-CN" altLang="en-US" sz="5400" kern="1200" dirty="0">
              <a:solidFill>
                <a:srgbClr val="FFFFFF"/>
              </a:solidFill>
              <a:latin typeface="+mj-lt"/>
              <a:ea typeface="+mj-ea"/>
              <a:cs typeface="+mj-cs"/>
            </a:endParaRP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20903411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8E919D-6225-4831-A5C4-071D0EF3DC92}"/>
              </a:ext>
            </a:extLst>
          </p:cNvPr>
          <p:cNvSpPr>
            <a:spLocks noGrp="1"/>
          </p:cNvSpPr>
          <p:nvPr>
            <p:ph type="title"/>
          </p:nvPr>
        </p:nvSpPr>
        <p:spPr>
          <a:xfrm>
            <a:off x="838200" y="406400"/>
            <a:ext cx="10515600" cy="1284288"/>
          </a:xfrm>
        </p:spPr>
        <p:txBody>
          <a:bodyPr/>
          <a:lstStyle/>
          <a:p>
            <a:r>
              <a:rPr lang="zh-CN" altLang="en-US" dirty="0"/>
              <a:t>鉴别</a:t>
            </a:r>
          </a:p>
        </p:txBody>
      </p:sp>
      <p:sp>
        <p:nvSpPr>
          <p:cNvPr id="3" name="内容占位符 2">
            <a:extLst>
              <a:ext uri="{FF2B5EF4-FFF2-40B4-BE49-F238E27FC236}">
                <a16:creationId xmlns:a16="http://schemas.microsoft.com/office/drawing/2014/main" id="{78CFF7BA-B8E2-4B82-A278-5A53DC77A112}"/>
              </a:ext>
            </a:extLst>
          </p:cNvPr>
          <p:cNvSpPr>
            <a:spLocks noGrp="1"/>
          </p:cNvSpPr>
          <p:nvPr>
            <p:ph idx="1"/>
          </p:nvPr>
        </p:nvSpPr>
        <p:spPr/>
        <p:txBody>
          <a:bodyPr>
            <a:normAutofit/>
          </a:bodyPr>
          <a:lstStyle/>
          <a:p>
            <a:r>
              <a:rPr lang="zh-CN" altLang="en-US" sz="3200" dirty="0"/>
              <a:t>鉴别（</a:t>
            </a:r>
            <a:r>
              <a:rPr lang="en-US" altLang="zh-CN" sz="3200" dirty="0"/>
              <a:t>authentication</a:t>
            </a:r>
            <a:r>
              <a:rPr lang="zh-CN" altLang="en-US" sz="3200" dirty="0"/>
              <a:t>）：确定身份的过程</a:t>
            </a:r>
            <a:endParaRPr lang="en-US" altLang="zh-CN" sz="3200" dirty="0"/>
          </a:p>
          <a:p>
            <a:r>
              <a:rPr lang="zh-CN" altLang="en-US" sz="3200" dirty="0"/>
              <a:t>与现实世界不同，无法依靠生物信息</a:t>
            </a:r>
            <a:endParaRPr lang="en-US" altLang="zh-CN" sz="3200" dirty="0"/>
          </a:p>
          <a:p>
            <a:r>
              <a:rPr lang="zh-CN" altLang="en-US" sz="3200" dirty="0">
                <a:solidFill>
                  <a:srgbClr val="FF0000"/>
                </a:solidFill>
              </a:rPr>
              <a:t>鉴别协议</a:t>
            </a:r>
            <a:r>
              <a:rPr lang="zh-CN" altLang="en-US" sz="3200" dirty="0"/>
              <a:t>（</a:t>
            </a:r>
            <a:r>
              <a:rPr lang="en-US" altLang="zh-CN" sz="3200" dirty="0"/>
              <a:t>authentication protocol</a:t>
            </a:r>
            <a:r>
              <a:rPr lang="zh-CN" altLang="en-US" sz="3200" dirty="0"/>
              <a:t>）</a:t>
            </a:r>
          </a:p>
        </p:txBody>
      </p:sp>
    </p:spTree>
    <p:extLst>
      <p:ext uri="{BB962C8B-B14F-4D97-AF65-F5344CB8AC3E}">
        <p14:creationId xmlns:p14="http://schemas.microsoft.com/office/powerpoint/2010/main" val="23904479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B916FC0-A268-47AE-B91F-E62A00786A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8029" y="2343734"/>
            <a:ext cx="7121790" cy="3240000"/>
          </a:xfrm>
          <a:prstGeom prst="rect">
            <a:avLst/>
          </a:prstGeom>
        </p:spPr>
      </p:pic>
      <p:sp>
        <p:nvSpPr>
          <p:cNvPr id="9" name="标题 1">
            <a:extLst>
              <a:ext uri="{FF2B5EF4-FFF2-40B4-BE49-F238E27FC236}">
                <a16:creationId xmlns:a16="http://schemas.microsoft.com/office/drawing/2014/main" id="{DE1CB528-083E-4E1D-9A82-F48BD596844F}"/>
              </a:ext>
            </a:extLst>
          </p:cNvPr>
          <p:cNvSpPr>
            <a:spLocks noGrp="1"/>
          </p:cNvSpPr>
          <p:nvPr>
            <p:ph type="title"/>
          </p:nvPr>
        </p:nvSpPr>
        <p:spPr>
          <a:xfrm>
            <a:off x="838200" y="406400"/>
            <a:ext cx="10515600" cy="1284288"/>
          </a:xfrm>
        </p:spPr>
        <p:txBody>
          <a:bodyPr/>
          <a:lstStyle/>
          <a:p>
            <a:r>
              <a:rPr lang="zh-CN" altLang="en-US" dirty="0"/>
              <a:t>鉴别协议</a:t>
            </a:r>
            <a:r>
              <a:rPr lang="en-US" altLang="zh-CN" dirty="0"/>
              <a:t>1.0</a:t>
            </a:r>
            <a:endParaRPr lang="zh-CN" altLang="en-US" dirty="0"/>
          </a:p>
        </p:txBody>
      </p:sp>
    </p:spTree>
    <p:extLst>
      <p:ext uri="{BB962C8B-B14F-4D97-AF65-F5344CB8AC3E}">
        <p14:creationId xmlns:p14="http://schemas.microsoft.com/office/powerpoint/2010/main" val="27904429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FAF2FA9-0219-4C22-A118-05793588D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507" y="2113862"/>
            <a:ext cx="7908577" cy="3600000"/>
          </a:xfrm>
          <a:prstGeom prst="rect">
            <a:avLst/>
          </a:prstGeom>
        </p:spPr>
      </p:pic>
      <p:sp>
        <p:nvSpPr>
          <p:cNvPr id="7" name="标题 1">
            <a:extLst>
              <a:ext uri="{FF2B5EF4-FFF2-40B4-BE49-F238E27FC236}">
                <a16:creationId xmlns:a16="http://schemas.microsoft.com/office/drawing/2014/main" id="{BB16B33D-9224-4D67-9318-11A43FCFFFFF}"/>
              </a:ext>
            </a:extLst>
          </p:cNvPr>
          <p:cNvSpPr>
            <a:spLocks noGrp="1"/>
          </p:cNvSpPr>
          <p:nvPr>
            <p:ph type="title"/>
          </p:nvPr>
        </p:nvSpPr>
        <p:spPr>
          <a:xfrm>
            <a:off x="838200" y="406400"/>
            <a:ext cx="10515600" cy="1284288"/>
          </a:xfrm>
        </p:spPr>
        <p:txBody>
          <a:bodyPr/>
          <a:lstStyle/>
          <a:p>
            <a:r>
              <a:rPr lang="zh-CN" altLang="en-US" dirty="0"/>
              <a:t>鉴别协议</a:t>
            </a:r>
            <a:r>
              <a:rPr lang="en-US" altLang="zh-CN" dirty="0"/>
              <a:t>2.0</a:t>
            </a:r>
            <a:endParaRPr lang="zh-CN" altLang="en-US" dirty="0"/>
          </a:p>
        </p:txBody>
      </p:sp>
    </p:spTree>
    <p:extLst>
      <p:ext uri="{BB962C8B-B14F-4D97-AF65-F5344CB8AC3E}">
        <p14:creationId xmlns:p14="http://schemas.microsoft.com/office/powerpoint/2010/main" val="153403038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30E225A-F0BC-4426-8025-A3042AC4D13E}"/>
              </a:ext>
            </a:extLst>
          </p:cNvPr>
          <p:cNvPicPr>
            <a:picLocks noChangeAspect="1"/>
          </p:cNvPicPr>
          <p:nvPr/>
        </p:nvPicPr>
        <p:blipFill>
          <a:blip r:embed="rId2"/>
          <a:stretch>
            <a:fillRect/>
          </a:stretch>
        </p:blipFill>
        <p:spPr>
          <a:xfrm>
            <a:off x="2747962" y="1749107"/>
            <a:ext cx="6696075" cy="4314825"/>
          </a:xfrm>
          <a:prstGeom prst="rect">
            <a:avLst/>
          </a:prstGeom>
        </p:spPr>
      </p:pic>
      <p:sp>
        <p:nvSpPr>
          <p:cNvPr id="6" name="标题 1">
            <a:extLst>
              <a:ext uri="{FF2B5EF4-FFF2-40B4-BE49-F238E27FC236}">
                <a16:creationId xmlns:a16="http://schemas.microsoft.com/office/drawing/2014/main" id="{290E4D23-45E5-4CF9-B6F7-8674AAA0A557}"/>
              </a:ext>
            </a:extLst>
          </p:cNvPr>
          <p:cNvSpPr>
            <a:spLocks noGrp="1"/>
          </p:cNvSpPr>
          <p:nvPr>
            <p:ph type="title"/>
          </p:nvPr>
        </p:nvSpPr>
        <p:spPr>
          <a:xfrm>
            <a:off x="838200" y="406400"/>
            <a:ext cx="10515600" cy="1284288"/>
          </a:xfrm>
        </p:spPr>
        <p:txBody>
          <a:bodyPr/>
          <a:lstStyle/>
          <a:p>
            <a:r>
              <a:rPr lang="zh-CN" altLang="en-US" dirty="0"/>
              <a:t>鉴别协议</a:t>
            </a:r>
            <a:r>
              <a:rPr lang="en-US" altLang="zh-CN" dirty="0"/>
              <a:t>3.0</a:t>
            </a:r>
            <a:endParaRPr lang="zh-CN" altLang="en-US" dirty="0"/>
          </a:p>
        </p:txBody>
      </p:sp>
    </p:spTree>
    <p:extLst>
      <p:ext uri="{BB962C8B-B14F-4D97-AF65-F5344CB8AC3E}">
        <p14:creationId xmlns:p14="http://schemas.microsoft.com/office/powerpoint/2010/main" val="381799584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64D248A-6A40-4D36-BB72-3E8FCF94485C}"/>
              </a:ext>
            </a:extLst>
          </p:cNvPr>
          <p:cNvPicPr>
            <a:picLocks noChangeAspect="1"/>
          </p:cNvPicPr>
          <p:nvPr/>
        </p:nvPicPr>
        <p:blipFill>
          <a:blip r:embed="rId2"/>
          <a:stretch>
            <a:fillRect/>
          </a:stretch>
        </p:blipFill>
        <p:spPr>
          <a:xfrm>
            <a:off x="646987" y="1690688"/>
            <a:ext cx="5103573" cy="4680000"/>
          </a:xfrm>
          <a:prstGeom prst="rect">
            <a:avLst/>
          </a:prstGeom>
        </p:spPr>
      </p:pic>
      <p:sp>
        <p:nvSpPr>
          <p:cNvPr id="6" name="标题 1">
            <a:extLst>
              <a:ext uri="{FF2B5EF4-FFF2-40B4-BE49-F238E27FC236}">
                <a16:creationId xmlns:a16="http://schemas.microsoft.com/office/drawing/2014/main" id="{D80223E1-EB75-431C-9EEC-D5E7B7165D7B}"/>
              </a:ext>
            </a:extLst>
          </p:cNvPr>
          <p:cNvSpPr>
            <a:spLocks noGrp="1"/>
          </p:cNvSpPr>
          <p:nvPr>
            <p:ph type="title"/>
          </p:nvPr>
        </p:nvSpPr>
        <p:spPr>
          <a:xfrm>
            <a:off x="838200" y="406400"/>
            <a:ext cx="10515600" cy="1284288"/>
          </a:xfrm>
        </p:spPr>
        <p:txBody>
          <a:bodyPr/>
          <a:lstStyle/>
          <a:p>
            <a:r>
              <a:rPr lang="zh-CN" altLang="en-US" dirty="0"/>
              <a:t>鉴别协议</a:t>
            </a:r>
            <a:r>
              <a:rPr lang="en-US" altLang="zh-CN" dirty="0"/>
              <a:t>4.0</a:t>
            </a:r>
            <a:endParaRPr lang="zh-CN" altLang="en-US" dirty="0"/>
          </a:p>
        </p:txBody>
      </p:sp>
      <p:sp>
        <p:nvSpPr>
          <p:cNvPr id="7" name="内容占位符 2">
            <a:extLst>
              <a:ext uri="{FF2B5EF4-FFF2-40B4-BE49-F238E27FC236}">
                <a16:creationId xmlns:a16="http://schemas.microsoft.com/office/drawing/2014/main" id="{64CA4B22-49F2-46B2-9858-0E196814190F}"/>
              </a:ext>
            </a:extLst>
          </p:cNvPr>
          <p:cNvSpPr txBox="1">
            <a:spLocks/>
          </p:cNvSpPr>
          <p:nvPr/>
        </p:nvSpPr>
        <p:spPr>
          <a:xfrm>
            <a:off x="6441442" y="2976880"/>
            <a:ext cx="4631372" cy="2275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不重数（</a:t>
            </a:r>
            <a:r>
              <a:rPr kumimoji="0" lang="en-US" altLang="zh-CN" sz="2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nonce</a:t>
            </a:r>
            <a:r>
              <a:rPr kumimoji="0" lang="zh-CN" altLang="en-US" sz="2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a:t>
            </a:r>
            <a:endParaRPr kumimoji="0" lang="en-US" altLang="zh-CN" sz="2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在协议的生存期内，只使用一次</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确定身份 </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确定“活着”</a:t>
            </a:r>
          </a:p>
        </p:txBody>
      </p:sp>
    </p:spTree>
    <p:extLst>
      <p:ext uri="{BB962C8B-B14F-4D97-AF65-F5344CB8AC3E}">
        <p14:creationId xmlns:p14="http://schemas.microsoft.com/office/powerpoint/2010/main" val="36278519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dirty="0">
                <a:solidFill>
                  <a:srgbClr val="FFFFFF"/>
                </a:solidFill>
              </a:rPr>
              <a:t>4</a:t>
            </a:r>
            <a:r>
              <a:rPr lang="en-US" altLang="zh-CN" sz="5400" kern="1200" dirty="0">
                <a:solidFill>
                  <a:srgbClr val="FFFFFF"/>
                </a:solidFill>
                <a:latin typeface="+mj-lt"/>
                <a:ea typeface="+mj-ea"/>
                <a:cs typeface="+mj-cs"/>
              </a:rPr>
              <a:t> </a:t>
            </a:r>
            <a:r>
              <a:rPr lang="zh-CN" altLang="en-US" sz="5400" kern="1200" dirty="0">
                <a:solidFill>
                  <a:srgbClr val="FFFFFF"/>
                </a:solidFill>
                <a:latin typeface="+mj-lt"/>
                <a:ea typeface="+mj-ea"/>
                <a:cs typeface="+mj-cs"/>
              </a:rPr>
              <a:t>完整性</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2165989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85192-D67C-4DAC-B22B-1CC471CECF85}"/>
              </a:ext>
            </a:extLst>
          </p:cNvPr>
          <p:cNvSpPr>
            <a:spLocks noGrp="1"/>
          </p:cNvSpPr>
          <p:nvPr>
            <p:ph type="title"/>
          </p:nvPr>
        </p:nvSpPr>
        <p:spPr/>
        <p:txBody>
          <a:bodyPr/>
          <a:lstStyle/>
          <a:p>
            <a:r>
              <a:rPr lang="zh-CN" altLang="en-US" dirty="0"/>
              <a:t>数字化呈现带来什么冲击？</a:t>
            </a:r>
          </a:p>
        </p:txBody>
      </p:sp>
      <p:sp>
        <p:nvSpPr>
          <p:cNvPr id="3" name="内容占位符 2">
            <a:extLst>
              <a:ext uri="{FF2B5EF4-FFF2-40B4-BE49-F238E27FC236}">
                <a16:creationId xmlns:a16="http://schemas.microsoft.com/office/drawing/2014/main" id="{87C334D6-691A-4CED-87FF-A9EF082EF8D7}"/>
              </a:ext>
            </a:extLst>
          </p:cNvPr>
          <p:cNvSpPr>
            <a:spLocks noGrp="1"/>
          </p:cNvSpPr>
          <p:nvPr>
            <p:ph idx="1"/>
          </p:nvPr>
        </p:nvSpPr>
        <p:spPr>
          <a:xfrm>
            <a:off x="838200" y="1825625"/>
            <a:ext cx="9309100" cy="4283075"/>
          </a:xfrm>
        </p:spPr>
        <p:txBody>
          <a:bodyPr>
            <a:noAutofit/>
          </a:bodyPr>
          <a:lstStyle/>
          <a:p>
            <a:r>
              <a:rPr lang="zh-CN" altLang="en-US" sz="3600" dirty="0"/>
              <a:t>信息不对称：可能增加信息不对称，以及交易过程中的</a:t>
            </a:r>
            <a:r>
              <a:rPr lang="zh-CN" altLang="en-US" sz="3600" dirty="0">
                <a:solidFill>
                  <a:srgbClr val="FF0000"/>
                </a:solidFill>
              </a:rPr>
              <a:t>不确定性</a:t>
            </a:r>
            <a:r>
              <a:rPr lang="zh-CN" altLang="en-US" sz="3600" dirty="0"/>
              <a:t>（非工业制品）</a:t>
            </a:r>
            <a:endParaRPr lang="en-US" altLang="zh-CN" sz="3600" dirty="0"/>
          </a:p>
          <a:p>
            <a:r>
              <a:rPr lang="zh-CN" altLang="en-US" sz="3600" dirty="0">
                <a:solidFill>
                  <a:srgbClr val="FF0000"/>
                </a:solidFill>
              </a:rPr>
              <a:t>信任</a:t>
            </a:r>
            <a:r>
              <a:rPr lang="zh-CN" altLang="en-US" sz="3600" dirty="0"/>
              <a:t>问题</a:t>
            </a:r>
            <a:endParaRPr lang="en-US" altLang="zh-CN" sz="3600" dirty="0"/>
          </a:p>
          <a:p>
            <a:r>
              <a:rPr lang="zh-CN" altLang="en-US" sz="3600" dirty="0">
                <a:solidFill>
                  <a:srgbClr val="FF0000"/>
                </a:solidFill>
              </a:rPr>
              <a:t>支付</a:t>
            </a:r>
            <a:r>
              <a:rPr lang="zh-CN" altLang="en-US" sz="3600" dirty="0"/>
              <a:t>问题：第三方平台，隐私风险</a:t>
            </a:r>
            <a:endParaRPr lang="en-US" altLang="zh-CN" sz="3600" dirty="0"/>
          </a:p>
          <a:p>
            <a:endParaRPr lang="en-US" altLang="zh-CN" sz="3600" dirty="0"/>
          </a:p>
          <a:p>
            <a:pPr marL="0" indent="0">
              <a:buNone/>
            </a:pPr>
            <a:r>
              <a:rPr lang="zh-CN" altLang="en-US" sz="3600" dirty="0"/>
              <a:t>后续发展：</a:t>
            </a:r>
            <a:r>
              <a:rPr lang="zh-CN" altLang="en-US" sz="3600" dirty="0">
                <a:solidFill>
                  <a:srgbClr val="FF0000"/>
                </a:solidFill>
              </a:rPr>
              <a:t>虚拟现实</a:t>
            </a:r>
            <a:r>
              <a:rPr lang="zh-CN" altLang="en-US" sz="3600" dirty="0"/>
              <a:t>（</a:t>
            </a:r>
            <a:r>
              <a:rPr lang="en-US" altLang="zh-CN" sz="3600" dirty="0"/>
              <a:t>virtual reality, VR</a:t>
            </a:r>
            <a:r>
              <a:rPr lang="zh-CN" altLang="en-US" sz="3600" dirty="0"/>
              <a:t>）技术</a:t>
            </a:r>
            <a:endParaRPr lang="en-US" altLang="zh-CN" sz="3600" dirty="0"/>
          </a:p>
        </p:txBody>
      </p:sp>
    </p:spTree>
    <p:extLst>
      <p:ext uri="{BB962C8B-B14F-4D97-AF65-F5344CB8AC3E}">
        <p14:creationId xmlns:p14="http://schemas.microsoft.com/office/powerpoint/2010/main" val="189213594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4CD8A46-57E0-4BD4-AE45-41EDD7E7452D}"/>
              </a:ext>
            </a:extLst>
          </p:cNvPr>
          <p:cNvSpPr>
            <a:spLocks noGrp="1"/>
          </p:cNvSpPr>
          <p:nvPr>
            <p:ph idx="1"/>
          </p:nvPr>
        </p:nvSpPr>
        <p:spPr>
          <a:xfrm>
            <a:off x="1552892" y="4561840"/>
            <a:ext cx="5376228" cy="1717040"/>
          </a:xfrm>
        </p:spPr>
        <p:txBody>
          <a:bodyPr>
            <a:normAutofit/>
          </a:bodyPr>
          <a:lstStyle/>
          <a:p>
            <a:pPr marL="0" indent="0">
              <a:buNone/>
            </a:pPr>
            <a:r>
              <a:rPr lang="zh-CN" altLang="en-US" dirty="0">
                <a:solidFill>
                  <a:srgbClr val="FF0000"/>
                </a:solidFill>
              </a:rPr>
              <a:t>数字签名：使用密钥</a:t>
            </a:r>
            <a:endParaRPr lang="en-US" altLang="zh-CN" dirty="0">
              <a:solidFill>
                <a:srgbClr val="FF0000"/>
              </a:solidFill>
            </a:endParaRPr>
          </a:p>
          <a:p>
            <a:pPr marL="514350" indent="-514350">
              <a:buFont typeface="+mj-ea"/>
              <a:buAutoNum type="circleNumDbPlain"/>
            </a:pPr>
            <a:r>
              <a:rPr lang="zh-CN" altLang="en-US" dirty="0"/>
              <a:t>报文加密</a:t>
            </a:r>
            <a:endParaRPr lang="en-US" altLang="zh-CN" dirty="0"/>
          </a:p>
          <a:p>
            <a:pPr marL="514350" indent="-514350">
              <a:buFont typeface="+mj-ea"/>
              <a:buAutoNum type="circleNumDbPlain"/>
            </a:pPr>
            <a:r>
              <a:rPr lang="zh-CN" altLang="en-US" dirty="0"/>
              <a:t>原理：如何保证完整性？</a:t>
            </a:r>
          </a:p>
        </p:txBody>
      </p:sp>
      <p:pic>
        <p:nvPicPr>
          <p:cNvPr id="4" name="图片 3">
            <a:extLst>
              <a:ext uri="{FF2B5EF4-FFF2-40B4-BE49-F238E27FC236}">
                <a16:creationId xmlns:a16="http://schemas.microsoft.com/office/drawing/2014/main" id="{7BF4E614-0843-4671-838B-E7113262D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620" y="652086"/>
            <a:ext cx="7169405" cy="3600000"/>
          </a:xfrm>
          <a:prstGeom prst="rect">
            <a:avLst/>
          </a:prstGeom>
        </p:spPr>
      </p:pic>
    </p:spTree>
    <p:extLst>
      <p:ext uri="{BB962C8B-B14F-4D97-AF65-F5344CB8AC3E}">
        <p14:creationId xmlns:p14="http://schemas.microsoft.com/office/powerpoint/2010/main" val="511448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4CD8A46-57E0-4BD4-AE45-41EDD7E7452D}"/>
              </a:ext>
            </a:extLst>
          </p:cNvPr>
          <p:cNvSpPr>
            <a:spLocks noGrp="1"/>
          </p:cNvSpPr>
          <p:nvPr>
            <p:ph idx="1"/>
          </p:nvPr>
        </p:nvSpPr>
        <p:spPr>
          <a:xfrm>
            <a:off x="1552892" y="4561840"/>
            <a:ext cx="5335588" cy="1838960"/>
          </a:xfrm>
        </p:spPr>
        <p:txBody>
          <a:bodyPr>
            <a:normAutofit fontScale="92500" lnSpcReduction="10000"/>
          </a:bodyPr>
          <a:lstStyle/>
          <a:p>
            <a:pPr marL="0" indent="0">
              <a:buNone/>
            </a:pPr>
            <a:r>
              <a:rPr lang="zh-CN" altLang="en-US" dirty="0">
                <a:solidFill>
                  <a:srgbClr val="FF0000"/>
                </a:solidFill>
              </a:rPr>
              <a:t>数字签名：生成报文摘要</a:t>
            </a:r>
            <a:endParaRPr lang="en-US" altLang="zh-CN" dirty="0">
              <a:solidFill>
                <a:srgbClr val="FF0000"/>
              </a:solidFill>
            </a:endParaRPr>
          </a:p>
          <a:p>
            <a:pPr marL="514350" indent="-514350">
              <a:buFont typeface="+mj-ea"/>
              <a:buAutoNum type="circleNumDbPlain"/>
            </a:pPr>
            <a:r>
              <a:rPr lang="zh-CN" altLang="en-US" dirty="0"/>
              <a:t>报文</a:t>
            </a:r>
            <a:endParaRPr lang="en-US" altLang="zh-CN" dirty="0"/>
          </a:p>
          <a:p>
            <a:pPr marL="514350" indent="-514350">
              <a:buFont typeface="+mj-ea"/>
              <a:buAutoNum type="circleNumDbPlain"/>
            </a:pPr>
            <a:r>
              <a:rPr lang="zh-CN" altLang="en-US" dirty="0"/>
              <a:t>哈希函数</a:t>
            </a:r>
            <a:endParaRPr lang="en-US" altLang="zh-CN" dirty="0"/>
          </a:p>
          <a:p>
            <a:pPr marL="514350" indent="-514350">
              <a:buFont typeface="+mj-ea"/>
              <a:buAutoNum type="circleNumDbPlain"/>
            </a:pPr>
            <a:r>
              <a:rPr lang="zh-CN" altLang="en-US" dirty="0"/>
              <a:t>完整性</a:t>
            </a:r>
          </a:p>
        </p:txBody>
      </p:sp>
      <p:pic>
        <p:nvPicPr>
          <p:cNvPr id="8" name="图片 7">
            <a:extLst>
              <a:ext uri="{FF2B5EF4-FFF2-40B4-BE49-F238E27FC236}">
                <a16:creationId xmlns:a16="http://schemas.microsoft.com/office/drawing/2014/main" id="{F6A240A2-679A-4D64-B052-4906825A6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833" y="810182"/>
            <a:ext cx="6431541" cy="3240000"/>
          </a:xfrm>
          <a:prstGeom prst="rect">
            <a:avLst/>
          </a:prstGeom>
        </p:spPr>
      </p:pic>
    </p:spTree>
    <p:extLst>
      <p:ext uri="{BB962C8B-B14F-4D97-AF65-F5344CB8AC3E}">
        <p14:creationId xmlns:p14="http://schemas.microsoft.com/office/powerpoint/2010/main" val="27677146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901E13CE-2A41-4FB3-8F70-798D31CD233B}"/>
              </a:ext>
            </a:extLst>
          </p:cNvPr>
          <p:cNvSpPr txBox="1">
            <a:spLocks/>
          </p:cNvSpPr>
          <p:nvPr/>
        </p:nvSpPr>
        <p:spPr>
          <a:xfrm>
            <a:off x="1464628" y="4561840"/>
            <a:ext cx="7161212" cy="1717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消息验证码</a:t>
            </a:r>
            <a:endParaRPr kumimoji="0" lang="en-US" altLang="zh-CN" sz="2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报文 </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鉴别码</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鉴别过程</a:t>
            </a:r>
          </a:p>
        </p:txBody>
      </p:sp>
      <p:pic>
        <p:nvPicPr>
          <p:cNvPr id="6" name="图片 5">
            <a:extLst>
              <a:ext uri="{FF2B5EF4-FFF2-40B4-BE49-F238E27FC236}">
                <a16:creationId xmlns:a16="http://schemas.microsoft.com/office/drawing/2014/main" id="{DC0671A7-A57D-4D6E-A04A-415B38113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1244" y="579120"/>
            <a:ext cx="7306362" cy="3600000"/>
          </a:xfrm>
          <a:prstGeom prst="rect">
            <a:avLst/>
          </a:prstGeom>
        </p:spPr>
      </p:pic>
    </p:spTree>
    <p:extLst>
      <p:ext uri="{BB962C8B-B14F-4D97-AF65-F5344CB8AC3E}">
        <p14:creationId xmlns:p14="http://schemas.microsoft.com/office/powerpoint/2010/main" val="14682630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649C6B0-1AA6-4CC2-9763-5F687FD12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4941" y="436880"/>
            <a:ext cx="6737537" cy="4320000"/>
          </a:xfrm>
          <a:prstGeom prst="rect">
            <a:avLst/>
          </a:prstGeom>
        </p:spPr>
      </p:pic>
      <p:sp>
        <p:nvSpPr>
          <p:cNvPr id="3" name="内容占位符 2">
            <a:extLst>
              <a:ext uri="{FF2B5EF4-FFF2-40B4-BE49-F238E27FC236}">
                <a16:creationId xmlns:a16="http://schemas.microsoft.com/office/drawing/2014/main" id="{A0D6570B-8CD4-4BA1-9204-0948D4A7169A}"/>
              </a:ext>
            </a:extLst>
          </p:cNvPr>
          <p:cNvSpPr txBox="1">
            <a:spLocks/>
          </p:cNvSpPr>
          <p:nvPr/>
        </p:nvSpPr>
        <p:spPr>
          <a:xfrm>
            <a:off x="1068388" y="5374640"/>
            <a:ext cx="7161212" cy="863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数字签名：生成与加密</a:t>
            </a: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2801736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1533EBF-F9FD-413A-AB86-FBE96AD04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353" y="384612"/>
            <a:ext cx="6273523" cy="4680000"/>
          </a:xfrm>
          <a:prstGeom prst="rect">
            <a:avLst/>
          </a:prstGeom>
        </p:spPr>
      </p:pic>
      <p:sp>
        <p:nvSpPr>
          <p:cNvPr id="3" name="内容占位符 2">
            <a:extLst>
              <a:ext uri="{FF2B5EF4-FFF2-40B4-BE49-F238E27FC236}">
                <a16:creationId xmlns:a16="http://schemas.microsoft.com/office/drawing/2014/main" id="{F122B9B4-2FB0-4179-A318-553CCABB0F3B}"/>
              </a:ext>
            </a:extLst>
          </p:cNvPr>
          <p:cNvSpPr txBox="1">
            <a:spLocks/>
          </p:cNvSpPr>
          <p:nvPr/>
        </p:nvSpPr>
        <p:spPr>
          <a:xfrm>
            <a:off x="1068388" y="5374640"/>
            <a:ext cx="7161212" cy="863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数字签名：验证</a:t>
            </a: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357472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kern="1200" dirty="0">
                <a:solidFill>
                  <a:srgbClr val="FFFFFF"/>
                </a:solidFill>
                <a:latin typeface="+mj-lt"/>
                <a:ea typeface="+mj-ea"/>
                <a:cs typeface="+mj-cs"/>
              </a:rPr>
              <a:t>5 </a:t>
            </a:r>
            <a:r>
              <a:rPr lang="zh-CN" altLang="en-US" sz="5400" kern="1200" dirty="0">
                <a:solidFill>
                  <a:srgbClr val="FFFFFF"/>
                </a:solidFill>
                <a:latin typeface="+mj-lt"/>
                <a:ea typeface="+mj-ea"/>
                <a:cs typeface="+mj-cs"/>
              </a:rPr>
              <a:t>密钥分发与认证</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34971966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810F8-1C09-4421-9766-1312750CF610}"/>
              </a:ext>
            </a:extLst>
          </p:cNvPr>
          <p:cNvSpPr>
            <a:spLocks noGrp="1"/>
          </p:cNvSpPr>
          <p:nvPr>
            <p:ph type="title"/>
          </p:nvPr>
        </p:nvSpPr>
        <p:spPr/>
        <p:txBody>
          <a:bodyPr/>
          <a:lstStyle/>
          <a:p>
            <a:r>
              <a:rPr lang="zh-CN" altLang="en-US" dirty="0"/>
              <a:t>密钥的分发和认证</a:t>
            </a:r>
          </a:p>
        </p:txBody>
      </p:sp>
      <p:sp>
        <p:nvSpPr>
          <p:cNvPr id="3" name="内容占位符 2">
            <a:extLst>
              <a:ext uri="{FF2B5EF4-FFF2-40B4-BE49-F238E27FC236}">
                <a16:creationId xmlns:a16="http://schemas.microsoft.com/office/drawing/2014/main" id="{A26199DA-73B9-4083-BD7C-A33B942106CC}"/>
              </a:ext>
            </a:extLst>
          </p:cNvPr>
          <p:cNvSpPr>
            <a:spLocks noGrp="1"/>
          </p:cNvSpPr>
          <p:nvPr>
            <p:ph sz="half" idx="1"/>
          </p:nvPr>
        </p:nvSpPr>
        <p:spPr/>
        <p:txBody>
          <a:bodyPr>
            <a:normAutofit/>
          </a:bodyPr>
          <a:lstStyle/>
          <a:p>
            <a:r>
              <a:rPr lang="zh-CN" altLang="en-US" sz="3200" dirty="0"/>
              <a:t>对称密钥密码体系：</a:t>
            </a:r>
            <a:r>
              <a:rPr lang="zh-CN" altLang="en-US" sz="3200" dirty="0">
                <a:solidFill>
                  <a:srgbClr val="FF0000"/>
                </a:solidFill>
              </a:rPr>
              <a:t>密钥分发中心</a:t>
            </a:r>
            <a:endParaRPr lang="en-US" altLang="zh-CN" sz="3200" dirty="0">
              <a:solidFill>
                <a:srgbClr val="FF0000"/>
              </a:solidFill>
            </a:endParaRPr>
          </a:p>
          <a:p>
            <a:r>
              <a:rPr lang="zh-CN" altLang="en-US" sz="3200" dirty="0"/>
              <a:t>作用：向通信的双发分发密钥（</a:t>
            </a:r>
            <a:r>
              <a:rPr lang="zh-CN" altLang="en-US" sz="3200" dirty="0">
                <a:solidFill>
                  <a:srgbClr val="FF0000"/>
                </a:solidFill>
              </a:rPr>
              <a:t>一次会话密钥</a:t>
            </a:r>
            <a:r>
              <a:rPr lang="zh-CN" altLang="en-US" sz="3200" dirty="0"/>
              <a:t>）</a:t>
            </a:r>
            <a:endParaRPr lang="en-US" altLang="zh-CN" sz="3200" dirty="0"/>
          </a:p>
          <a:p>
            <a:endParaRPr lang="zh-CN" altLang="en-US" sz="3200" dirty="0"/>
          </a:p>
        </p:txBody>
      </p:sp>
      <p:sp>
        <p:nvSpPr>
          <p:cNvPr id="4" name="内容占位符 3">
            <a:extLst>
              <a:ext uri="{FF2B5EF4-FFF2-40B4-BE49-F238E27FC236}">
                <a16:creationId xmlns:a16="http://schemas.microsoft.com/office/drawing/2014/main" id="{339327A8-F915-406A-B3EE-8AD9A56A797A}"/>
              </a:ext>
            </a:extLst>
          </p:cNvPr>
          <p:cNvSpPr>
            <a:spLocks noGrp="1"/>
          </p:cNvSpPr>
          <p:nvPr>
            <p:ph sz="half" idx="2"/>
          </p:nvPr>
        </p:nvSpPr>
        <p:spPr/>
        <p:txBody>
          <a:bodyPr>
            <a:normAutofit/>
          </a:bodyPr>
          <a:lstStyle/>
          <a:p>
            <a:r>
              <a:rPr lang="zh-CN" altLang="en-US" sz="3200" dirty="0"/>
              <a:t>公钥密码系统：</a:t>
            </a:r>
            <a:r>
              <a:rPr lang="zh-CN" altLang="en-US" sz="3200" dirty="0">
                <a:solidFill>
                  <a:srgbClr val="FF0000"/>
                </a:solidFill>
              </a:rPr>
              <a:t>认证机构</a:t>
            </a:r>
            <a:endParaRPr lang="en-US" altLang="zh-CN" sz="3200" dirty="0">
              <a:solidFill>
                <a:srgbClr val="FF0000"/>
              </a:solidFill>
            </a:endParaRPr>
          </a:p>
          <a:p>
            <a:r>
              <a:rPr lang="zh-CN" altLang="en-US" sz="3200" dirty="0"/>
              <a:t>作用：绑定实体的身份和公钥，形成</a:t>
            </a:r>
            <a:r>
              <a:rPr lang="zh-CN" altLang="en-US" sz="3200" dirty="0">
                <a:solidFill>
                  <a:srgbClr val="FF0000"/>
                </a:solidFill>
              </a:rPr>
              <a:t>证书</a:t>
            </a:r>
          </a:p>
        </p:txBody>
      </p:sp>
    </p:spTree>
    <p:extLst>
      <p:ext uri="{BB962C8B-B14F-4D97-AF65-F5344CB8AC3E}">
        <p14:creationId xmlns:p14="http://schemas.microsoft.com/office/powerpoint/2010/main" val="95774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85192-D67C-4DAC-B22B-1CC471CECF85}"/>
              </a:ext>
            </a:extLst>
          </p:cNvPr>
          <p:cNvSpPr>
            <a:spLocks noGrp="1"/>
          </p:cNvSpPr>
          <p:nvPr>
            <p:ph type="title"/>
          </p:nvPr>
        </p:nvSpPr>
        <p:spPr/>
        <p:txBody>
          <a:bodyPr/>
          <a:lstStyle/>
          <a:p>
            <a:r>
              <a:rPr lang="zh-CN" altLang="en-US" dirty="0"/>
              <a:t>移动互联网的特征</a:t>
            </a:r>
          </a:p>
        </p:txBody>
      </p:sp>
      <p:sp>
        <p:nvSpPr>
          <p:cNvPr id="3" name="内容占位符 2">
            <a:extLst>
              <a:ext uri="{FF2B5EF4-FFF2-40B4-BE49-F238E27FC236}">
                <a16:creationId xmlns:a16="http://schemas.microsoft.com/office/drawing/2014/main" id="{87C334D6-691A-4CED-87FF-A9EF082EF8D7}"/>
              </a:ext>
            </a:extLst>
          </p:cNvPr>
          <p:cNvSpPr>
            <a:spLocks noGrp="1"/>
          </p:cNvSpPr>
          <p:nvPr>
            <p:ph idx="1"/>
          </p:nvPr>
        </p:nvSpPr>
        <p:spPr>
          <a:xfrm>
            <a:off x="838200" y="1825625"/>
            <a:ext cx="9842500" cy="3686175"/>
          </a:xfrm>
        </p:spPr>
        <p:txBody>
          <a:bodyPr>
            <a:normAutofit/>
          </a:bodyPr>
          <a:lstStyle/>
          <a:p>
            <a:r>
              <a:rPr lang="zh-CN" altLang="en-US" sz="3600" dirty="0"/>
              <a:t>互联网特征的</a:t>
            </a:r>
            <a:r>
              <a:rPr lang="zh-CN" altLang="en-US" sz="3600" dirty="0">
                <a:solidFill>
                  <a:srgbClr val="FF0000"/>
                </a:solidFill>
              </a:rPr>
              <a:t>强化</a:t>
            </a:r>
            <a:r>
              <a:rPr lang="zh-CN" altLang="en-US" sz="3600" dirty="0"/>
              <a:t>：覆盖率（</a:t>
            </a:r>
            <a:r>
              <a:rPr lang="en-US" altLang="zh-CN" sz="3600" dirty="0"/>
              <a:t>reach</a:t>
            </a:r>
            <a:r>
              <a:rPr lang="zh-CN" altLang="en-US" sz="3600" dirty="0"/>
              <a:t>）、丰富度（</a:t>
            </a:r>
            <a:r>
              <a:rPr lang="en-US" altLang="zh-CN" sz="3600" dirty="0"/>
              <a:t>richness</a:t>
            </a:r>
            <a:r>
              <a:rPr lang="zh-CN" altLang="en-US" sz="3600" dirty="0"/>
              <a:t>）、数字化呈现（</a:t>
            </a:r>
            <a:r>
              <a:rPr lang="en-US" altLang="zh-CN" sz="3600" dirty="0"/>
              <a:t>digital representation</a:t>
            </a:r>
            <a:r>
              <a:rPr lang="zh-CN" altLang="en-US" sz="3600" dirty="0"/>
              <a:t>）</a:t>
            </a:r>
            <a:endParaRPr lang="en-US" altLang="zh-CN" sz="3600" dirty="0"/>
          </a:p>
          <a:p>
            <a:r>
              <a:rPr lang="zh-CN" altLang="en-US" sz="3600" dirty="0"/>
              <a:t>位置特征：基于</a:t>
            </a:r>
            <a:r>
              <a:rPr lang="zh-CN" altLang="en-US" sz="3600" dirty="0">
                <a:solidFill>
                  <a:srgbClr val="FF0000"/>
                </a:solidFill>
              </a:rPr>
              <a:t>位置</a:t>
            </a:r>
            <a:r>
              <a:rPr lang="zh-CN" altLang="en-US" sz="3600" dirty="0"/>
              <a:t>的服务（</a:t>
            </a:r>
            <a:r>
              <a:rPr lang="en-US" altLang="zh-CN" sz="3600" dirty="0"/>
              <a:t>location-based service, LBS</a:t>
            </a:r>
            <a:r>
              <a:rPr lang="zh-CN" altLang="en-US" sz="3600" dirty="0"/>
              <a:t>），例如交通服务、餐饮服务</a:t>
            </a:r>
          </a:p>
        </p:txBody>
      </p:sp>
    </p:spTree>
    <p:extLst>
      <p:ext uri="{BB962C8B-B14F-4D97-AF65-F5344CB8AC3E}">
        <p14:creationId xmlns:p14="http://schemas.microsoft.com/office/powerpoint/2010/main" val="1966603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D713DD69-3DFC-4D5C-A54B-9FF4B96B8BAC}"/>
              </a:ext>
            </a:extLst>
          </p:cNvPr>
          <p:cNvSpPr>
            <a:spLocks noGrp="1"/>
          </p:cNvSpPr>
          <p:nvPr>
            <p:ph type="title"/>
          </p:nvPr>
        </p:nvSpPr>
        <p:spPr>
          <a:xfrm>
            <a:off x="5894962" y="479493"/>
            <a:ext cx="5458838" cy="1325563"/>
          </a:xfrm>
        </p:spPr>
        <p:txBody>
          <a:bodyPr>
            <a:normAutofit/>
          </a:bodyPr>
          <a:lstStyle/>
          <a:p>
            <a:r>
              <a:rPr lang="zh-CN" altLang="en-US" dirty="0"/>
              <a:t>讨论</a:t>
            </a: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a:extLst>
              <a:ext uri="{FF2B5EF4-FFF2-40B4-BE49-F238E27FC236}">
                <a16:creationId xmlns:a16="http://schemas.microsoft.com/office/drawing/2014/main" id="{419078C9-C63D-4181-8423-30A6F5ACCD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内容占位符 2">
            <a:extLst>
              <a:ext uri="{FF2B5EF4-FFF2-40B4-BE49-F238E27FC236}">
                <a16:creationId xmlns:a16="http://schemas.microsoft.com/office/drawing/2014/main" id="{241D2EA5-32DD-42FC-8104-59229BF0D106}"/>
              </a:ext>
            </a:extLst>
          </p:cNvPr>
          <p:cNvSpPr>
            <a:spLocks noGrp="1"/>
          </p:cNvSpPr>
          <p:nvPr>
            <p:ph idx="1"/>
          </p:nvPr>
        </p:nvSpPr>
        <p:spPr>
          <a:xfrm>
            <a:off x="5132962" y="2225743"/>
            <a:ext cx="5458838" cy="2701857"/>
          </a:xfrm>
        </p:spPr>
        <p:txBody>
          <a:bodyPr>
            <a:normAutofit/>
          </a:bodyPr>
          <a:lstStyle/>
          <a:p>
            <a:r>
              <a:rPr lang="zh-CN" altLang="en-US" sz="3600" dirty="0"/>
              <a:t>如何看待在线医疗，以及移动医疗服务？</a:t>
            </a:r>
            <a:endParaRPr lang="en-US" altLang="zh-CN" sz="3600" dirty="0"/>
          </a:p>
          <a:p>
            <a:r>
              <a:rPr lang="zh-CN" altLang="en-US" sz="3600" dirty="0"/>
              <a:t>此次新冠肺炎疫情，互联网和移动互联网可以发挥什么作用？</a:t>
            </a:r>
            <a:endParaRPr lang="en-US" altLang="zh-CN" sz="3600" dirty="0"/>
          </a:p>
        </p:txBody>
      </p:sp>
    </p:spTree>
    <p:extLst>
      <p:ext uri="{BB962C8B-B14F-4D97-AF65-F5344CB8AC3E}">
        <p14:creationId xmlns:p14="http://schemas.microsoft.com/office/powerpoint/2010/main" val="4241141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6C600-D3BF-4ADB-BC94-13D308C13B7C}"/>
              </a:ext>
            </a:extLst>
          </p:cNvPr>
          <p:cNvSpPr>
            <a:spLocks noGrp="1"/>
          </p:cNvSpPr>
          <p:nvPr>
            <p:ph type="title"/>
          </p:nvPr>
        </p:nvSpPr>
        <p:spPr/>
        <p:txBody>
          <a:bodyPr/>
          <a:lstStyle/>
          <a:p>
            <a:r>
              <a:rPr lang="zh-CN" altLang="en-US" dirty="0"/>
              <a:t>信息系统学科的核心属性</a:t>
            </a:r>
          </a:p>
        </p:txBody>
      </p:sp>
      <p:sp>
        <p:nvSpPr>
          <p:cNvPr id="3" name="文本占位符 2">
            <a:extLst>
              <a:ext uri="{FF2B5EF4-FFF2-40B4-BE49-F238E27FC236}">
                <a16:creationId xmlns:a16="http://schemas.microsoft.com/office/drawing/2014/main" id="{ABC15156-684B-47C9-98D2-76BC362671CF}"/>
              </a:ext>
            </a:extLst>
          </p:cNvPr>
          <p:cNvSpPr>
            <a:spLocks noGrp="1"/>
          </p:cNvSpPr>
          <p:nvPr>
            <p:ph type="body" idx="1"/>
          </p:nvPr>
        </p:nvSpPr>
        <p:spPr/>
        <p:txBody>
          <a:bodyPr>
            <a:normAutofit/>
          </a:bodyPr>
          <a:lstStyle/>
          <a:p>
            <a:r>
              <a:rPr lang="zh-CN" altLang="en-US" sz="3600" dirty="0"/>
              <a:t>身份危机</a:t>
            </a:r>
          </a:p>
        </p:txBody>
      </p:sp>
      <p:sp>
        <p:nvSpPr>
          <p:cNvPr id="4" name="内容占位符 3">
            <a:extLst>
              <a:ext uri="{FF2B5EF4-FFF2-40B4-BE49-F238E27FC236}">
                <a16:creationId xmlns:a16="http://schemas.microsoft.com/office/drawing/2014/main" id="{FDC69963-A697-4FFE-A79F-E7CB216E120A}"/>
              </a:ext>
            </a:extLst>
          </p:cNvPr>
          <p:cNvSpPr>
            <a:spLocks noGrp="1"/>
          </p:cNvSpPr>
          <p:nvPr>
            <p:ph sz="half" idx="2"/>
          </p:nvPr>
        </p:nvSpPr>
        <p:spPr/>
        <p:txBody>
          <a:bodyPr>
            <a:normAutofit/>
          </a:bodyPr>
          <a:lstStyle/>
          <a:p>
            <a:r>
              <a:rPr lang="zh-CN" altLang="en-US" sz="3200" dirty="0"/>
              <a:t>应用场景各不相同</a:t>
            </a:r>
            <a:endParaRPr lang="en-US" altLang="zh-CN" sz="3200" dirty="0"/>
          </a:p>
          <a:p>
            <a:r>
              <a:rPr lang="zh-CN" altLang="en-US" sz="3200" dirty="0"/>
              <a:t>学科背景各不相同</a:t>
            </a:r>
            <a:endParaRPr lang="en-US" altLang="zh-CN" sz="3200" dirty="0"/>
          </a:p>
          <a:p>
            <a:r>
              <a:rPr lang="zh-CN" altLang="en-US" sz="3200" dirty="0"/>
              <a:t>方法和路径各不相同</a:t>
            </a:r>
          </a:p>
        </p:txBody>
      </p:sp>
      <p:sp>
        <p:nvSpPr>
          <p:cNvPr id="5" name="文本占位符 4">
            <a:extLst>
              <a:ext uri="{FF2B5EF4-FFF2-40B4-BE49-F238E27FC236}">
                <a16:creationId xmlns:a16="http://schemas.microsoft.com/office/drawing/2014/main" id="{24B5E762-A213-414E-95CB-5FE14E7AC9DB}"/>
              </a:ext>
            </a:extLst>
          </p:cNvPr>
          <p:cNvSpPr>
            <a:spLocks noGrp="1"/>
          </p:cNvSpPr>
          <p:nvPr>
            <p:ph type="body" sz="quarter" idx="3"/>
          </p:nvPr>
        </p:nvSpPr>
        <p:spPr/>
        <p:txBody>
          <a:bodyPr>
            <a:normAutofit/>
          </a:bodyPr>
          <a:lstStyle/>
          <a:p>
            <a:r>
              <a:rPr lang="zh-CN" altLang="en-US" sz="3600" dirty="0"/>
              <a:t>核心属性</a:t>
            </a:r>
          </a:p>
        </p:txBody>
      </p:sp>
      <p:sp>
        <p:nvSpPr>
          <p:cNvPr id="6" name="内容占位符 5">
            <a:extLst>
              <a:ext uri="{FF2B5EF4-FFF2-40B4-BE49-F238E27FC236}">
                <a16:creationId xmlns:a16="http://schemas.microsoft.com/office/drawing/2014/main" id="{EA67C3B0-7B55-47E6-AD4B-A216F04701D9}"/>
              </a:ext>
            </a:extLst>
          </p:cNvPr>
          <p:cNvSpPr>
            <a:spLocks noGrp="1"/>
          </p:cNvSpPr>
          <p:nvPr>
            <p:ph sz="quarter" idx="4"/>
          </p:nvPr>
        </p:nvSpPr>
        <p:spPr/>
        <p:txBody>
          <a:bodyPr>
            <a:normAutofit/>
          </a:bodyPr>
          <a:lstStyle/>
          <a:p>
            <a:r>
              <a:rPr lang="en-US" altLang="zh-CN" sz="3200" dirty="0"/>
              <a:t>IT</a:t>
            </a:r>
            <a:r>
              <a:rPr lang="zh-CN" altLang="en-US" sz="3200" dirty="0"/>
              <a:t>工件（</a:t>
            </a:r>
            <a:r>
              <a:rPr lang="en-US" altLang="zh-CN" sz="3200" dirty="0"/>
              <a:t>IT artifacts, ITA</a:t>
            </a:r>
            <a:r>
              <a:rPr lang="zh-CN" altLang="en-US" sz="3200" dirty="0"/>
              <a:t>）</a:t>
            </a:r>
            <a:endParaRPr lang="en-US" altLang="zh-CN" sz="3200" dirty="0"/>
          </a:p>
          <a:p>
            <a:r>
              <a:rPr lang="en-US" altLang="zh-CN" sz="3200" dirty="0"/>
              <a:t>ITA</a:t>
            </a:r>
            <a:r>
              <a:rPr lang="zh-CN" altLang="en-US" sz="3200" dirty="0"/>
              <a:t>的直接逻辑网络（</a:t>
            </a:r>
            <a:r>
              <a:rPr lang="en-US" altLang="zh-CN" sz="3200" dirty="0"/>
              <a:t>immediate nomological net</a:t>
            </a:r>
            <a:r>
              <a:rPr lang="zh-CN" altLang="en-US" sz="3200" dirty="0"/>
              <a:t>）</a:t>
            </a:r>
          </a:p>
        </p:txBody>
      </p:sp>
    </p:spTree>
    <p:extLst>
      <p:ext uri="{BB962C8B-B14F-4D97-AF65-F5344CB8AC3E}">
        <p14:creationId xmlns:p14="http://schemas.microsoft.com/office/powerpoint/2010/main" val="674387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615FBB43-C5D4-4127-98A1-20875CF2C57A}"/>
              </a:ext>
            </a:extLst>
          </p:cNvPr>
          <p:cNvSpPr>
            <a:spLocks noGrp="1"/>
          </p:cNvSpPr>
          <p:nvPr>
            <p:ph type="title"/>
          </p:nvPr>
        </p:nvSpPr>
        <p:spPr>
          <a:xfrm>
            <a:off x="838200" y="365125"/>
            <a:ext cx="10515600" cy="1325563"/>
          </a:xfrm>
        </p:spPr>
        <p:txBody>
          <a:bodyPr>
            <a:normAutofit/>
          </a:bodyPr>
          <a:lstStyle/>
          <a:p>
            <a:r>
              <a:rPr lang="zh-CN" altLang="en-US" dirty="0"/>
              <a:t>教学内容</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5FB9306A-ADD0-44EF-ADEB-D9B28253AA53}"/>
              </a:ext>
            </a:extLst>
          </p:cNvPr>
          <p:cNvSpPr>
            <a:spLocks noGrp="1"/>
          </p:cNvSpPr>
          <p:nvPr>
            <p:ph idx="1"/>
          </p:nvPr>
        </p:nvSpPr>
        <p:spPr>
          <a:xfrm>
            <a:off x="838200" y="1825625"/>
            <a:ext cx="10515600" cy="4351338"/>
          </a:xfrm>
        </p:spPr>
        <p:txBody>
          <a:bodyPr>
            <a:normAutofit/>
          </a:bodyPr>
          <a:lstStyle/>
          <a:p>
            <a:r>
              <a:rPr lang="zh-CN" altLang="en-US" sz="3600" dirty="0"/>
              <a:t>一、理解</a:t>
            </a:r>
            <a:r>
              <a:rPr lang="en-US" altLang="zh-CN" sz="3600" dirty="0"/>
              <a:t>IS</a:t>
            </a:r>
            <a:r>
              <a:rPr lang="zh-CN" altLang="en-US" sz="3600" dirty="0"/>
              <a:t>成功</a:t>
            </a:r>
            <a:endParaRPr lang="en-US" altLang="zh-CN" sz="3600" dirty="0"/>
          </a:p>
          <a:p>
            <a:r>
              <a:rPr lang="zh-CN" altLang="en-US" sz="3600" dirty="0"/>
              <a:t>二、</a:t>
            </a:r>
            <a:r>
              <a:rPr lang="en-US" altLang="zh-CN" sz="3600" dirty="0"/>
              <a:t>IT</a:t>
            </a:r>
            <a:r>
              <a:rPr lang="zh-CN" altLang="en-US" sz="3600" dirty="0"/>
              <a:t>的角色</a:t>
            </a:r>
            <a:endParaRPr lang="en-US" altLang="zh-CN" sz="3600" dirty="0"/>
          </a:p>
          <a:p>
            <a:r>
              <a:rPr lang="zh-CN" altLang="en-US" sz="3600" dirty="0"/>
              <a:t>三、计算机网络概论</a:t>
            </a:r>
            <a:endParaRPr lang="en-US" altLang="zh-CN" sz="3600" dirty="0"/>
          </a:p>
          <a:p>
            <a:r>
              <a:rPr lang="zh-CN" altLang="en-US" sz="3600" dirty="0"/>
              <a:t>四、计算机网络安全</a:t>
            </a:r>
            <a:endParaRPr lang="en-US" altLang="zh-CN" sz="3600" dirty="0"/>
          </a:p>
        </p:txBody>
      </p:sp>
    </p:spTree>
    <p:extLst>
      <p:ext uri="{BB962C8B-B14F-4D97-AF65-F5344CB8AC3E}">
        <p14:creationId xmlns:p14="http://schemas.microsoft.com/office/powerpoint/2010/main" val="1135731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6BBFF9-327A-4CA2-A91D-82AC84130C8C}"/>
              </a:ext>
            </a:extLst>
          </p:cNvPr>
          <p:cNvSpPr>
            <a:spLocks noGrp="1"/>
          </p:cNvSpPr>
          <p:nvPr>
            <p:ph type="title"/>
          </p:nvPr>
        </p:nvSpPr>
        <p:spPr>
          <a:xfrm>
            <a:off x="838200" y="365125"/>
            <a:ext cx="10515600" cy="1325563"/>
          </a:xfrm>
        </p:spPr>
        <p:txBody>
          <a:bodyPr/>
          <a:lstStyle/>
          <a:p>
            <a:r>
              <a:rPr lang="en-US" altLang="zh-CN"/>
              <a:t>IT artifact</a:t>
            </a:r>
            <a:endParaRPr lang="zh-CN" altLang="en-US" dirty="0"/>
          </a:p>
        </p:txBody>
      </p:sp>
      <p:sp>
        <p:nvSpPr>
          <p:cNvPr id="3" name="内容占位符 2">
            <a:extLst>
              <a:ext uri="{FF2B5EF4-FFF2-40B4-BE49-F238E27FC236}">
                <a16:creationId xmlns:a16="http://schemas.microsoft.com/office/drawing/2014/main" id="{2B6F6136-BABC-48BE-8E53-53394035C501}"/>
              </a:ext>
            </a:extLst>
          </p:cNvPr>
          <p:cNvSpPr>
            <a:spLocks noGrp="1"/>
          </p:cNvSpPr>
          <p:nvPr>
            <p:ph sz="half" idx="1"/>
          </p:nvPr>
        </p:nvSpPr>
        <p:spPr>
          <a:xfrm>
            <a:off x="838200" y="1825625"/>
            <a:ext cx="5181600" cy="3955415"/>
          </a:xfrm>
        </p:spPr>
        <p:txBody>
          <a:bodyPr>
            <a:normAutofit/>
          </a:bodyPr>
          <a:lstStyle/>
          <a:p>
            <a:r>
              <a:rPr lang="en-US" altLang="zh-CN" sz="3200" dirty="0"/>
              <a:t>IT</a:t>
            </a:r>
            <a:r>
              <a:rPr lang="zh-CN" altLang="en-US" sz="3200" dirty="0"/>
              <a:t>工件（</a:t>
            </a:r>
            <a:r>
              <a:rPr lang="en-US" altLang="zh-CN" sz="3200" dirty="0"/>
              <a:t>IT artifact, ITA</a:t>
            </a:r>
            <a:r>
              <a:rPr lang="zh-CN" altLang="en-US" sz="3200" dirty="0"/>
              <a:t>）</a:t>
            </a:r>
            <a:endParaRPr lang="en-US" altLang="zh-CN" sz="3200" dirty="0"/>
          </a:p>
          <a:p>
            <a:r>
              <a:rPr lang="zh-CN" altLang="en-US" sz="3200" dirty="0"/>
              <a:t>任务（</a:t>
            </a:r>
            <a:r>
              <a:rPr lang="en-US" altLang="zh-CN" sz="3200" dirty="0"/>
              <a:t>task</a:t>
            </a:r>
            <a:r>
              <a:rPr lang="zh-CN" altLang="en-US" sz="3200" dirty="0"/>
              <a:t>）</a:t>
            </a:r>
            <a:endParaRPr lang="en-US" altLang="zh-CN" sz="3200" dirty="0"/>
          </a:p>
          <a:p>
            <a:r>
              <a:rPr lang="zh-CN" altLang="en-US" sz="3200" dirty="0"/>
              <a:t>结构（</a:t>
            </a:r>
            <a:r>
              <a:rPr lang="en-US" altLang="zh-CN" sz="3200" dirty="0"/>
              <a:t>structure</a:t>
            </a:r>
            <a:r>
              <a:rPr lang="zh-CN" altLang="en-US" sz="3200" dirty="0"/>
              <a:t>）</a:t>
            </a:r>
            <a:endParaRPr lang="en-US" altLang="zh-CN" sz="3200" dirty="0"/>
          </a:p>
          <a:p>
            <a:r>
              <a:rPr lang="zh-CN" altLang="en-US" sz="3200" dirty="0"/>
              <a:t>背景（</a:t>
            </a:r>
            <a:r>
              <a:rPr lang="en-US" altLang="zh-CN" sz="3200" dirty="0"/>
              <a:t>context</a:t>
            </a:r>
            <a:r>
              <a:rPr lang="zh-CN" altLang="en-US" sz="3200" dirty="0"/>
              <a:t>）</a:t>
            </a:r>
          </a:p>
        </p:txBody>
      </p:sp>
      <p:pic>
        <p:nvPicPr>
          <p:cNvPr id="5" name="内容占位符 5">
            <a:extLst>
              <a:ext uri="{FF2B5EF4-FFF2-40B4-BE49-F238E27FC236}">
                <a16:creationId xmlns:a16="http://schemas.microsoft.com/office/drawing/2014/main" id="{F579205E-4B00-4159-BFE8-0E7A63E7431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94120" y="1690688"/>
            <a:ext cx="5040000" cy="3399998"/>
          </a:xfrm>
          <a:prstGeom prst="rect">
            <a:avLst/>
          </a:prstGeom>
        </p:spPr>
      </p:pic>
    </p:spTree>
    <p:extLst>
      <p:ext uri="{BB962C8B-B14F-4D97-AF65-F5344CB8AC3E}">
        <p14:creationId xmlns:p14="http://schemas.microsoft.com/office/powerpoint/2010/main" val="2646307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466158-463D-4B53-8409-BE7F234451BF}"/>
              </a:ext>
            </a:extLst>
          </p:cNvPr>
          <p:cNvSpPr>
            <a:spLocks noGrp="1"/>
          </p:cNvSpPr>
          <p:nvPr>
            <p:ph type="title"/>
          </p:nvPr>
        </p:nvSpPr>
        <p:spPr/>
        <p:txBody>
          <a:bodyPr/>
          <a:lstStyle/>
          <a:p>
            <a:r>
              <a:rPr lang="en-US" altLang="zh-CN" dirty="0"/>
              <a:t>ITA</a:t>
            </a:r>
            <a:r>
              <a:rPr lang="zh-CN" altLang="en-US" dirty="0"/>
              <a:t>直接逻辑网络</a:t>
            </a:r>
          </a:p>
        </p:txBody>
      </p:sp>
      <p:sp>
        <p:nvSpPr>
          <p:cNvPr id="3" name="内容占位符 2">
            <a:extLst>
              <a:ext uri="{FF2B5EF4-FFF2-40B4-BE49-F238E27FC236}">
                <a16:creationId xmlns:a16="http://schemas.microsoft.com/office/drawing/2014/main" id="{0569C4D7-8BF3-4226-8A4E-0BAD7A96FC27}"/>
              </a:ext>
            </a:extLst>
          </p:cNvPr>
          <p:cNvSpPr>
            <a:spLocks noGrp="1"/>
          </p:cNvSpPr>
          <p:nvPr>
            <p:ph idx="1"/>
          </p:nvPr>
        </p:nvSpPr>
        <p:spPr>
          <a:xfrm>
            <a:off x="467360" y="1612264"/>
            <a:ext cx="11318240" cy="4758055"/>
          </a:xfrm>
        </p:spPr>
        <p:txBody>
          <a:bodyPr/>
          <a:lstStyle/>
          <a:p>
            <a:r>
              <a:rPr lang="en-US" altLang="zh-CN" dirty="0"/>
              <a:t>ITA</a:t>
            </a:r>
            <a:r>
              <a:rPr lang="zh-CN" altLang="en-US" dirty="0"/>
              <a:t>是如何被构建（</a:t>
            </a:r>
            <a:r>
              <a:rPr lang="en-US" altLang="zh-CN" dirty="0"/>
              <a:t>conceived</a:t>
            </a:r>
            <a:r>
              <a:rPr lang="zh-CN" altLang="en-US" dirty="0"/>
              <a:t>）、</a:t>
            </a:r>
            <a:r>
              <a:rPr lang="zh-CN" altLang="en-US" dirty="0">
                <a:solidFill>
                  <a:srgbClr val="FF0000"/>
                </a:solidFill>
              </a:rPr>
              <a:t>构造</a:t>
            </a:r>
            <a:r>
              <a:rPr lang="zh-CN" altLang="en-US" dirty="0"/>
              <a:t>（</a:t>
            </a:r>
            <a:r>
              <a:rPr lang="en-US" altLang="zh-CN" dirty="0"/>
              <a:t>constructed</a:t>
            </a:r>
            <a:r>
              <a:rPr lang="zh-CN" altLang="en-US" dirty="0"/>
              <a:t>）和实施（</a:t>
            </a:r>
            <a:r>
              <a:rPr lang="en-US" altLang="zh-CN" dirty="0"/>
              <a:t>implemented</a:t>
            </a:r>
            <a:r>
              <a:rPr lang="zh-CN" altLang="en-US" dirty="0"/>
              <a:t>）的？</a:t>
            </a:r>
            <a:endParaRPr lang="en-US" altLang="zh-CN" dirty="0"/>
          </a:p>
          <a:p>
            <a:r>
              <a:rPr lang="en-US" altLang="zh-CN" dirty="0"/>
              <a:t>ITA</a:t>
            </a:r>
            <a:r>
              <a:rPr lang="zh-CN" altLang="en-US" dirty="0"/>
              <a:t>是如何被</a:t>
            </a:r>
            <a:r>
              <a:rPr lang="zh-CN" altLang="en-US" dirty="0">
                <a:solidFill>
                  <a:srgbClr val="FF0000"/>
                </a:solidFill>
              </a:rPr>
              <a:t>使用</a:t>
            </a:r>
            <a:r>
              <a:rPr lang="zh-CN" altLang="en-US" dirty="0"/>
              <a:t>（</a:t>
            </a:r>
            <a:r>
              <a:rPr lang="en-US" altLang="zh-CN" dirty="0"/>
              <a:t>used</a:t>
            </a:r>
            <a:r>
              <a:rPr lang="zh-CN" altLang="en-US" dirty="0"/>
              <a:t>）、支持（</a:t>
            </a:r>
            <a:r>
              <a:rPr lang="en-US" altLang="zh-CN" dirty="0"/>
              <a:t>supported</a:t>
            </a:r>
            <a:r>
              <a:rPr lang="zh-CN" altLang="en-US" dirty="0"/>
              <a:t>）和演进（</a:t>
            </a:r>
            <a:r>
              <a:rPr lang="en-US" altLang="zh-CN" dirty="0"/>
              <a:t>evolved</a:t>
            </a:r>
            <a:r>
              <a:rPr lang="zh-CN" altLang="en-US" dirty="0"/>
              <a:t>）的？</a:t>
            </a:r>
            <a:endParaRPr lang="en-US" altLang="zh-CN" dirty="0"/>
          </a:p>
          <a:p>
            <a:r>
              <a:rPr lang="en-US" altLang="zh-CN" dirty="0"/>
              <a:t>ITA</a:t>
            </a:r>
            <a:r>
              <a:rPr lang="zh-CN" altLang="en-US" dirty="0"/>
              <a:t>是如何</a:t>
            </a:r>
            <a:r>
              <a:rPr lang="zh-CN" altLang="en-US" dirty="0">
                <a:solidFill>
                  <a:srgbClr val="FF0000"/>
                </a:solidFill>
              </a:rPr>
              <a:t>影响</a:t>
            </a:r>
            <a:r>
              <a:rPr lang="zh-CN" altLang="en-US" dirty="0"/>
              <a:t>（</a:t>
            </a:r>
            <a:r>
              <a:rPr lang="en-US" altLang="zh-CN" dirty="0"/>
              <a:t>impact</a:t>
            </a:r>
            <a:r>
              <a:rPr lang="zh-CN" altLang="en-US" dirty="0"/>
              <a:t>）情境，以及被情境影响的？</a:t>
            </a:r>
          </a:p>
        </p:txBody>
      </p:sp>
      <p:pic>
        <p:nvPicPr>
          <p:cNvPr id="4" name="内容占位符 4">
            <a:extLst>
              <a:ext uri="{FF2B5EF4-FFF2-40B4-BE49-F238E27FC236}">
                <a16:creationId xmlns:a16="http://schemas.microsoft.com/office/drawing/2014/main" id="{AB97055A-241A-4630-9846-E4CC2AD51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080" y="3511407"/>
            <a:ext cx="6902805" cy="2787793"/>
          </a:xfrm>
          <a:prstGeom prst="rect">
            <a:avLst/>
          </a:prstGeom>
        </p:spPr>
      </p:pic>
    </p:spTree>
    <p:extLst>
      <p:ext uri="{BB962C8B-B14F-4D97-AF65-F5344CB8AC3E}">
        <p14:creationId xmlns:p14="http://schemas.microsoft.com/office/powerpoint/2010/main" val="1297743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F89EBE-AB05-44DB-83A1-66E807B6D45E}"/>
              </a:ext>
            </a:extLst>
          </p:cNvPr>
          <p:cNvSpPr>
            <a:spLocks noGrp="1"/>
          </p:cNvSpPr>
          <p:nvPr>
            <p:ph type="title"/>
          </p:nvPr>
        </p:nvSpPr>
        <p:spPr/>
        <p:txBody>
          <a:bodyPr/>
          <a:lstStyle/>
          <a:p>
            <a:r>
              <a:rPr lang="zh-CN" altLang="en-US" dirty="0"/>
              <a:t>案例</a:t>
            </a:r>
          </a:p>
        </p:txBody>
      </p:sp>
      <p:sp>
        <p:nvSpPr>
          <p:cNvPr id="3" name="内容占位符 2">
            <a:extLst>
              <a:ext uri="{FF2B5EF4-FFF2-40B4-BE49-F238E27FC236}">
                <a16:creationId xmlns:a16="http://schemas.microsoft.com/office/drawing/2014/main" id="{8EA283C6-945C-4F8A-9821-D1DBD31B44B5}"/>
              </a:ext>
            </a:extLst>
          </p:cNvPr>
          <p:cNvSpPr>
            <a:spLocks noGrp="1"/>
          </p:cNvSpPr>
          <p:nvPr>
            <p:ph sz="half" idx="1"/>
          </p:nvPr>
        </p:nvSpPr>
        <p:spPr>
          <a:xfrm>
            <a:off x="838200" y="1825625"/>
            <a:ext cx="5181600" cy="3432175"/>
          </a:xfrm>
        </p:spPr>
        <p:txBody>
          <a:bodyPr>
            <a:normAutofit/>
          </a:bodyPr>
          <a:lstStyle/>
          <a:p>
            <a:pPr marL="0" indent="0">
              <a:buNone/>
            </a:pPr>
            <a:r>
              <a:rPr lang="zh-CN" altLang="en-US" sz="3600" dirty="0"/>
              <a:t>如何理解</a:t>
            </a:r>
            <a:r>
              <a:rPr lang="en-US" altLang="zh-CN" sz="3600" dirty="0"/>
              <a:t>ITA</a:t>
            </a:r>
            <a:r>
              <a:rPr lang="zh-CN" altLang="en-US" sz="3600" dirty="0"/>
              <a:t>？</a:t>
            </a:r>
            <a:endParaRPr lang="en-US" altLang="zh-CN" sz="3600" dirty="0"/>
          </a:p>
          <a:p>
            <a:r>
              <a:rPr lang="zh-CN" altLang="en-US" sz="3600" dirty="0"/>
              <a:t>智能穿戴设备，例如智能手表的使用</a:t>
            </a:r>
            <a:endParaRPr lang="en-US" altLang="zh-CN" sz="3600" dirty="0"/>
          </a:p>
          <a:p>
            <a:r>
              <a:rPr lang="zh-CN" altLang="en-US" sz="3600" dirty="0"/>
              <a:t>疫情期间的在线教学技术</a:t>
            </a:r>
          </a:p>
        </p:txBody>
      </p:sp>
      <p:sp>
        <p:nvSpPr>
          <p:cNvPr id="4" name="内容占位符 3">
            <a:extLst>
              <a:ext uri="{FF2B5EF4-FFF2-40B4-BE49-F238E27FC236}">
                <a16:creationId xmlns:a16="http://schemas.microsoft.com/office/drawing/2014/main" id="{646A026A-091B-4913-A250-7C3AB387E5DA}"/>
              </a:ext>
            </a:extLst>
          </p:cNvPr>
          <p:cNvSpPr>
            <a:spLocks noGrp="1"/>
          </p:cNvSpPr>
          <p:nvPr>
            <p:ph sz="half" idx="2"/>
          </p:nvPr>
        </p:nvSpPr>
        <p:spPr>
          <a:xfrm>
            <a:off x="6172200" y="1825625"/>
            <a:ext cx="5181600" cy="3432175"/>
          </a:xfrm>
        </p:spPr>
        <p:txBody>
          <a:bodyPr>
            <a:normAutofit/>
          </a:bodyPr>
          <a:lstStyle/>
          <a:p>
            <a:pPr marL="0" indent="0">
              <a:buNone/>
            </a:pPr>
            <a:r>
              <a:rPr lang="zh-CN" altLang="en-US" sz="3600" dirty="0"/>
              <a:t>对照：非</a:t>
            </a:r>
            <a:r>
              <a:rPr lang="en-US" altLang="zh-CN" sz="3600" dirty="0"/>
              <a:t>ITA</a:t>
            </a:r>
            <a:r>
              <a:rPr lang="zh-CN" altLang="en-US" sz="3600" dirty="0"/>
              <a:t>的例子</a:t>
            </a:r>
            <a:endParaRPr lang="en-US" altLang="zh-CN" sz="3600" dirty="0"/>
          </a:p>
          <a:p>
            <a:r>
              <a:rPr lang="zh-CN" altLang="en-US" sz="3600" dirty="0"/>
              <a:t>不同国家的疫情预防，诸如口罩、洗手</a:t>
            </a:r>
          </a:p>
        </p:txBody>
      </p:sp>
    </p:spTree>
    <p:extLst>
      <p:ext uri="{BB962C8B-B14F-4D97-AF65-F5344CB8AC3E}">
        <p14:creationId xmlns:p14="http://schemas.microsoft.com/office/powerpoint/2010/main" val="3035186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C96AD-C1AD-4182-8C47-003ED7B2FEBC}"/>
              </a:ext>
            </a:extLst>
          </p:cNvPr>
          <p:cNvSpPr>
            <a:spLocks noGrp="1"/>
          </p:cNvSpPr>
          <p:nvPr>
            <p:ph type="title"/>
          </p:nvPr>
        </p:nvSpPr>
        <p:spPr/>
        <p:txBody>
          <a:bodyPr/>
          <a:lstStyle/>
          <a:p>
            <a:r>
              <a:rPr lang="en-US" altLang="zh-CN" dirty="0"/>
              <a:t>ITA</a:t>
            </a:r>
            <a:r>
              <a:rPr lang="zh-CN" altLang="en-US" dirty="0"/>
              <a:t>成功</a:t>
            </a:r>
          </a:p>
        </p:txBody>
      </p:sp>
      <p:sp>
        <p:nvSpPr>
          <p:cNvPr id="3" name="内容占位符 2">
            <a:extLst>
              <a:ext uri="{FF2B5EF4-FFF2-40B4-BE49-F238E27FC236}">
                <a16:creationId xmlns:a16="http://schemas.microsoft.com/office/drawing/2014/main" id="{575C015D-97F7-4539-B488-4F55FD359B6A}"/>
              </a:ext>
            </a:extLst>
          </p:cNvPr>
          <p:cNvSpPr>
            <a:spLocks noGrp="1"/>
          </p:cNvSpPr>
          <p:nvPr>
            <p:ph idx="1"/>
          </p:nvPr>
        </p:nvSpPr>
        <p:spPr>
          <a:xfrm>
            <a:off x="838200" y="1825625"/>
            <a:ext cx="9614836" cy="4351338"/>
          </a:xfrm>
        </p:spPr>
        <p:txBody>
          <a:bodyPr>
            <a:normAutofit/>
          </a:bodyPr>
          <a:lstStyle/>
          <a:p>
            <a:r>
              <a:rPr lang="en-US" altLang="zh-CN" sz="3600" dirty="0"/>
              <a:t>ITA</a:t>
            </a:r>
            <a:r>
              <a:rPr lang="zh-CN" altLang="en-US" sz="3600" dirty="0"/>
              <a:t>是在特定社会背景（</a:t>
            </a:r>
            <a:r>
              <a:rPr lang="en-US" altLang="zh-CN" sz="3600" dirty="0"/>
              <a:t>context</a:t>
            </a:r>
            <a:r>
              <a:rPr lang="zh-CN" altLang="en-US" sz="3600" dirty="0"/>
              <a:t>）和组织结构（</a:t>
            </a:r>
            <a:r>
              <a:rPr lang="en-US" altLang="zh-CN" sz="3600" dirty="0"/>
              <a:t>structure</a:t>
            </a:r>
            <a:r>
              <a:rPr lang="zh-CN" altLang="en-US" sz="3600" dirty="0"/>
              <a:t>）下，被设计出来用于完成特定的任务（</a:t>
            </a:r>
            <a:r>
              <a:rPr lang="en-US" altLang="zh-CN" sz="3600" dirty="0"/>
              <a:t>task</a:t>
            </a:r>
            <a:r>
              <a:rPr lang="zh-CN" altLang="en-US" sz="3600" dirty="0"/>
              <a:t>）</a:t>
            </a:r>
            <a:endParaRPr lang="en-US" altLang="zh-CN" sz="3600" dirty="0"/>
          </a:p>
          <a:p>
            <a:r>
              <a:rPr lang="zh-CN" altLang="en-US" sz="3600" dirty="0"/>
              <a:t>如何</a:t>
            </a:r>
            <a:r>
              <a:rPr lang="zh-CN" altLang="en-US" sz="3600" dirty="0">
                <a:solidFill>
                  <a:srgbClr val="FF0000"/>
                </a:solidFill>
              </a:rPr>
              <a:t>衡量</a:t>
            </a:r>
            <a:r>
              <a:rPr lang="en-US" altLang="zh-CN" sz="3600" dirty="0"/>
              <a:t>ITA</a:t>
            </a:r>
            <a:r>
              <a:rPr lang="zh-CN" altLang="en-US" sz="3600" dirty="0"/>
              <a:t>成功？</a:t>
            </a:r>
            <a:endParaRPr lang="en-US" altLang="zh-CN" sz="3600" dirty="0"/>
          </a:p>
          <a:p>
            <a:r>
              <a:rPr lang="zh-CN" altLang="en-US" sz="3600" dirty="0"/>
              <a:t>如何</a:t>
            </a:r>
            <a:r>
              <a:rPr lang="zh-CN" altLang="en-US" sz="3600" dirty="0">
                <a:solidFill>
                  <a:srgbClr val="FF0000"/>
                </a:solidFill>
              </a:rPr>
              <a:t>理解并达成</a:t>
            </a:r>
            <a:r>
              <a:rPr lang="en-US" altLang="zh-CN" sz="3600" dirty="0"/>
              <a:t>ITA</a:t>
            </a:r>
            <a:r>
              <a:rPr lang="zh-CN" altLang="en-US" sz="3600" dirty="0"/>
              <a:t>成功？</a:t>
            </a:r>
            <a:endParaRPr lang="en-US" altLang="zh-CN" sz="3600" dirty="0"/>
          </a:p>
          <a:p>
            <a:endParaRPr lang="zh-CN" altLang="en-US" sz="3600" dirty="0"/>
          </a:p>
        </p:txBody>
      </p:sp>
    </p:spTree>
    <p:extLst>
      <p:ext uri="{BB962C8B-B14F-4D97-AF65-F5344CB8AC3E}">
        <p14:creationId xmlns:p14="http://schemas.microsoft.com/office/powerpoint/2010/main" val="2574487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49FDC-78C5-4DAD-8B00-36C5515C383C}"/>
              </a:ext>
            </a:extLst>
          </p:cNvPr>
          <p:cNvSpPr>
            <a:spLocks noGrp="1"/>
          </p:cNvSpPr>
          <p:nvPr>
            <p:ph type="title"/>
          </p:nvPr>
        </p:nvSpPr>
        <p:spPr/>
        <p:txBody>
          <a:bodyPr/>
          <a:lstStyle/>
          <a:p>
            <a:r>
              <a:rPr lang="zh-CN" altLang="en-US" dirty="0"/>
              <a:t>如何衡量</a:t>
            </a:r>
            <a:r>
              <a:rPr lang="en-US" altLang="zh-CN" dirty="0"/>
              <a:t>ITA</a:t>
            </a:r>
            <a:r>
              <a:rPr lang="zh-CN" altLang="en-US" dirty="0"/>
              <a:t>或</a:t>
            </a:r>
            <a:r>
              <a:rPr lang="en-US" altLang="zh-CN" dirty="0"/>
              <a:t>IS</a:t>
            </a:r>
            <a:r>
              <a:rPr lang="zh-CN" altLang="en-US" dirty="0"/>
              <a:t>成功？</a:t>
            </a:r>
          </a:p>
        </p:txBody>
      </p:sp>
      <p:sp>
        <p:nvSpPr>
          <p:cNvPr id="3" name="内容占位符 2">
            <a:extLst>
              <a:ext uri="{FF2B5EF4-FFF2-40B4-BE49-F238E27FC236}">
                <a16:creationId xmlns:a16="http://schemas.microsoft.com/office/drawing/2014/main" id="{4206867F-50FF-4B95-A797-82226C516EFE}"/>
              </a:ext>
            </a:extLst>
          </p:cNvPr>
          <p:cNvSpPr>
            <a:spLocks noGrp="1"/>
          </p:cNvSpPr>
          <p:nvPr>
            <p:ph idx="1"/>
          </p:nvPr>
        </p:nvSpPr>
        <p:spPr>
          <a:xfrm>
            <a:off x="838200" y="1652372"/>
            <a:ext cx="10515600" cy="4777306"/>
          </a:xfrm>
        </p:spPr>
        <p:txBody>
          <a:bodyPr>
            <a:normAutofit/>
          </a:bodyPr>
          <a:lstStyle/>
          <a:p>
            <a:r>
              <a:rPr lang="zh-CN" altLang="en-US" dirty="0">
                <a:solidFill>
                  <a:srgbClr val="FF0000"/>
                </a:solidFill>
              </a:rPr>
              <a:t>系统质量</a:t>
            </a:r>
            <a:r>
              <a:rPr lang="zh-CN" altLang="en-US" dirty="0"/>
              <a:t>（</a:t>
            </a:r>
            <a:r>
              <a:rPr lang="en-US" altLang="zh-CN" dirty="0"/>
              <a:t>system quality</a:t>
            </a:r>
            <a:r>
              <a:rPr lang="zh-CN" altLang="en-US" dirty="0"/>
              <a:t>）：衡量</a:t>
            </a:r>
            <a:r>
              <a:rPr lang="en-US" altLang="zh-CN" dirty="0"/>
              <a:t>IS</a:t>
            </a:r>
            <a:r>
              <a:rPr lang="zh-CN" altLang="en-US" dirty="0"/>
              <a:t>本身。诸如系统可靠性、灵活性、响应时间，易于使用、易于学习等</a:t>
            </a:r>
            <a:endParaRPr lang="en-US" altLang="zh-CN" dirty="0"/>
          </a:p>
          <a:p>
            <a:r>
              <a:rPr lang="zh-CN" altLang="en-US" dirty="0">
                <a:solidFill>
                  <a:srgbClr val="FF0000"/>
                </a:solidFill>
              </a:rPr>
              <a:t>信息质量</a:t>
            </a:r>
            <a:r>
              <a:rPr lang="zh-CN" altLang="en-US" dirty="0"/>
              <a:t>（</a:t>
            </a:r>
            <a:r>
              <a:rPr lang="en-US" altLang="zh-CN" dirty="0"/>
              <a:t>information quality</a:t>
            </a:r>
            <a:r>
              <a:rPr lang="zh-CN" altLang="en-US" dirty="0"/>
              <a:t>）：衡量</a:t>
            </a:r>
            <a:r>
              <a:rPr lang="en-US" altLang="zh-CN" dirty="0"/>
              <a:t>IS</a:t>
            </a:r>
            <a:r>
              <a:rPr lang="zh-CN" altLang="en-US" dirty="0"/>
              <a:t>输出。诸如信息是否准确、完整、及时、易于理解等</a:t>
            </a:r>
            <a:endParaRPr lang="en-US" altLang="zh-CN" dirty="0"/>
          </a:p>
          <a:p>
            <a:r>
              <a:rPr lang="zh-CN" altLang="en-US" dirty="0">
                <a:solidFill>
                  <a:srgbClr val="FF0000"/>
                </a:solidFill>
              </a:rPr>
              <a:t>系统使用</a:t>
            </a:r>
            <a:r>
              <a:rPr lang="zh-CN" altLang="en-US" dirty="0"/>
              <a:t>（</a:t>
            </a:r>
            <a:r>
              <a:rPr lang="en-US" altLang="zh-CN" dirty="0"/>
              <a:t>system use</a:t>
            </a:r>
            <a:r>
              <a:rPr lang="zh-CN" altLang="en-US" dirty="0"/>
              <a:t>）：衡量用户对</a:t>
            </a:r>
            <a:r>
              <a:rPr lang="en-US" altLang="zh-CN" dirty="0"/>
              <a:t>IS</a:t>
            </a:r>
            <a:r>
              <a:rPr lang="zh-CN" altLang="en-US" dirty="0"/>
              <a:t>功能的使用程度与使用方式。诸如使用频率、使用数量、使用程度等</a:t>
            </a:r>
            <a:endParaRPr lang="en-US" altLang="zh-CN" dirty="0"/>
          </a:p>
          <a:p>
            <a:r>
              <a:rPr lang="zh-CN" altLang="en-US" dirty="0">
                <a:solidFill>
                  <a:srgbClr val="FF0000"/>
                </a:solidFill>
              </a:rPr>
              <a:t>用户满意度</a:t>
            </a:r>
            <a:r>
              <a:rPr lang="zh-CN" altLang="en-US" dirty="0"/>
              <a:t>（</a:t>
            </a:r>
            <a:r>
              <a:rPr lang="en-US" altLang="zh-CN" dirty="0"/>
              <a:t>user satisfaction</a:t>
            </a:r>
            <a:r>
              <a:rPr lang="zh-CN" altLang="en-US" dirty="0"/>
              <a:t>）：衡量用户对使用</a:t>
            </a:r>
            <a:r>
              <a:rPr lang="en-US" altLang="zh-CN" dirty="0"/>
              <a:t>IS</a:t>
            </a:r>
            <a:r>
              <a:rPr lang="zh-CN" altLang="en-US" dirty="0"/>
              <a:t>的满意程度。</a:t>
            </a:r>
            <a:endParaRPr lang="en-US" altLang="zh-CN" dirty="0"/>
          </a:p>
          <a:p>
            <a:r>
              <a:rPr lang="zh-CN" altLang="en-US" dirty="0">
                <a:solidFill>
                  <a:srgbClr val="FF0000"/>
                </a:solidFill>
              </a:rPr>
              <a:t>个体层面影响</a:t>
            </a:r>
            <a:r>
              <a:rPr lang="zh-CN" altLang="en-US" dirty="0"/>
              <a:t>（</a:t>
            </a:r>
            <a:r>
              <a:rPr lang="en-US" altLang="zh-CN" dirty="0"/>
              <a:t>individual impact</a:t>
            </a:r>
            <a:r>
              <a:rPr lang="zh-CN" altLang="en-US" dirty="0"/>
              <a:t>）：衡量使用效果，诸如工作效率提升等</a:t>
            </a:r>
            <a:endParaRPr lang="en-US" altLang="zh-CN" dirty="0"/>
          </a:p>
          <a:p>
            <a:r>
              <a:rPr lang="zh-CN" altLang="en-US" dirty="0">
                <a:solidFill>
                  <a:srgbClr val="FF0000"/>
                </a:solidFill>
              </a:rPr>
              <a:t>组织层面影响</a:t>
            </a:r>
            <a:r>
              <a:rPr lang="zh-CN" altLang="en-US" dirty="0"/>
              <a:t>（</a:t>
            </a:r>
            <a:r>
              <a:rPr lang="en-US" altLang="zh-CN" dirty="0"/>
              <a:t>organizational impact</a:t>
            </a:r>
            <a:r>
              <a:rPr lang="zh-CN" altLang="en-US" dirty="0"/>
              <a:t>）：诸如组织绩效提升等</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883323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F0105-1EFA-4639-9630-415780508B91}"/>
              </a:ext>
            </a:extLst>
          </p:cNvPr>
          <p:cNvSpPr>
            <a:spLocks noGrp="1"/>
          </p:cNvSpPr>
          <p:nvPr>
            <p:ph type="title"/>
          </p:nvPr>
        </p:nvSpPr>
        <p:spPr/>
        <p:txBody>
          <a:bodyPr/>
          <a:lstStyle/>
          <a:p>
            <a:r>
              <a:rPr lang="en-US" altLang="zh-CN" dirty="0"/>
              <a:t>ITA</a:t>
            </a:r>
            <a:r>
              <a:rPr lang="zh-CN" altLang="en-US" dirty="0"/>
              <a:t>使用案例</a:t>
            </a:r>
          </a:p>
        </p:txBody>
      </p:sp>
      <p:sp>
        <p:nvSpPr>
          <p:cNvPr id="3" name="内容占位符 2">
            <a:extLst>
              <a:ext uri="{FF2B5EF4-FFF2-40B4-BE49-F238E27FC236}">
                <a16:creationId xmlns:a16="http://schemas.microsoft.com/office/drawing/2014/main" id="{9583FF8E-843F-4C09-A968-20491D194663}"/>
              </a:ext>
            </a:extLst>
          </p:cNvPr>
          <p:cNvSpPr>
            <a:spLocks noGrp="1"/>
          </p:cNvSpPr>
          <p:nvPr>
            <p:ph idx="1"/>
          </p:nvPr>
        </p:nvSpPr>
        <p:spPr/>
        <p:txBody>
          <a:bodyPr>
            <a:normAutofit/>
          </a:bodyPr>
          <a:lstStyle/>
          <a:p>
            <a:r>
              <a:rPr lang="zh-CN" altLang="en-US" sz="3200" dirty="0"/>
              <a:t>在线教学平台</a:t>
            </a:r>
            <a:endParaRPr lang="en-US" altLang="zh-CN" sz="3200" dirty="0"/>
          </a:p>
          <a:p>
            <a:r>
              <a:rPr lang="zh-CN" altLang="en-US" sz="3200" dirty="0"/>
              <a:t>智能穿戴设备</a:t>
            </a:r>
            <a:endParaRPr lang="en-US" altLang="zh-CN" sz="3200" dirty="0"/>
          </a:p>
          <a:p>
            <a:endParaRPr lang="en-US" altLang="zh-CN" sz="3200" dirty="0"/>
          </a:p>
          <a:p>
            <a:pPr marL="0" indent="0">
              <a:buNone/>
            </a:pPr>
            <a:r>
              <a:rPr lang="zh-CN" altLang="en-US" sz="3200" dirty="0"/>
              <a:t>请分析对于以上两个</a:t>
            </a:r>
            <a:r>
              <a:rPr lang="en-US" altLang="zh-CN" sz="3200" dirty="0"/>
              <a:t>ITA</a:t>
            </a:r>
            <a:r>
              <a:rPr lang="zh-CN" altLang="en-US" sz="3200" dirty="0"/>
              <a:t>，六个维度的</a:t>
            </a:r>
            <a:r>
              <a:rPr lang="en-US" altLang="zh-CN" sz="3200" dirty="0"/>
              <a:t>IS</a:t>
            </a:r>
            <a:r>
              <a:rPr lang="zh-CN" altLang="en-US" sz="3200" dirty="0"/>
              <a:t>成功的</a:t>
            </a:r>
            <a:r>
              <a:rPr lang="zh-CN" altLang="en-US" sz="3200" dirty="0">
                <a:solidFill>
                  <a:srgbClr val="FF0000"/>
                </a:solidFill>
              </a:rPr>
              <a:t>具体内涵</a:t>
            </a:r>
            <a:r>
              <a:rPr lang="zh-CN" altLang="en-US" sz="3200" dirty="0"/>
              <a:t>是什么？</a:t>
            </a:r>
          </a:p>
        </p:txBody>
      </p:sp>
    </p:spTree>
    <p:extLst>
      <p:ext uri="{BB962C8B-B14F-4D97-AF65-F5344CB8AC3E}">
        <p14:creationId xmlns:p14="http://schemas.microsoft.com/office/powerpoint/2010/main" val="444816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BCBDC7-3BFB-4FAB-A7CF-50836F5A2C9B}"/>
              </a:ext>
            </a:extLst>
          </p:cNvPr>
          <p:cNvSpPr>
            <a:spLocks noGrp="1"/>
          </p:cNvSpPr>
          <p:nvPr>
            <p:ph type="title"/>
          </p:nvPr>
        </p:nvSpPr>
        <p:spPr/>
        <p:txBody>
          <a:bodyPr>
            <a:normAutofit/>
          </a:bodyPr>
          <a:lstStyle/>
          <a:p>
            <a:r>
              <a:rPr lang="en-US" altLang="zh-CN" dirty="0" err="1"/>
              <a:t>Delone</a:t>
            </a:r>
            <a:r>
              <a:rPr lang="en-US" altLang="zh-CN" dirty="0"/>
              <a:t> &amp; McLean IS</a:t>
            </a:r>
            <a:r>
              <a:rPr lang="zh-CN" altLang="en-US" dirty="0"/>
              <a:t>成功模型</a:t>
            </a:r>
          </a:p>
        </p:txBody>
      </p:sp>
      <p:pic>
        <p:nvPicPr>
          <p:cNvPr id="2050" name="Picture 2" descr="Delone and McLean IS success model - IS Theory">
            <a:extLst>
              <a:ext uri="{FF2B5EF4-FFF2-40B4-BE49-F238E27FC236}">
                <a16:creationId xmlns:a16="http://schemas.microsoft.com/office/drawing/2014/main" id="{822563EC-8B10-4209-A1FD-A183AE7A9CD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9797" y="1825625"/>
            <a:ext cx="875240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284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49FDC-78C5-4DAD-8B00-36C5515C383C}"/>
              </a:ext>
            </a:extLst>
          </p:cNvPr>
          <p:cNvSpPr>
            <a:spLocks noGrp="1"/>
          </p:cNvSpPr>
          <p:nvPr>
            <p:ph type="title"/>
          </p:nvPr>
        </p:nvSpPr>
        <p:spPr/>
        <p:txBody>
          <a:bodyPr/>
          <a:lstStyle/>
          <a:p>
            <a:r>
              <a:rPr lang="zh-CN" altLang="en-US" dirty="0"/>
              <a:t>如何衡量</a:t>
            </a:r>
            <a:r>
              <a:rPr lang="en-US" altLang="zh-CN" dirty="0"/>
              <a:t>IS</a:t>
            </a:r>
            <a:r>
              <a:rPr lang="zh-CN" altLang="en-US" dirty="0"/>
              <a:t>成功？（续）</a:t>
            </a:r>
          </a:p>
        </p:txBody>
      </p:sp>
      <p:sp>
        <p:nvSpPr>
          <p:cNvPr id="3" name="内容占位符 2">
            <a:extLst>
              <a:ext uri="{FF2B5EF4-FFF2-40B4-BE49-F238E27FC236}">
                <a16:creationId xmlns:a16="http://schemas.microsoft.com/office/drawing/2014/main" id="{4206867F-50FF-4B95-A797-82226C516EFE}"/>
              </a:ext>
            </a:extLst>
          </p:cNvPr>
          <p:cNvSpPr>
            <a:spLocks noGrp="1"/>
          </p:cNvSpPr>
          <p:nvPr>
            <p:ph idx="1"/>
          </p:nvPr>
        </p:nvSpPr>
        <p:spPr>
          <a:xfrm>
            <a:off x="838200" y="1652372"/>
            <a:ext cx="10515600" cy="4777306"/>
          </a:xfrm>
        </p:spPr>
        <p:txBody>
          <a:bodyPr>
            <a:normAutofit/>
          </a:bodyPr>
          <a:lstStyle/>
          <a:p>
            <a:r>
              <a:rPr lang="zh-CN" altLang="en-US" sz="3200" dirty="0"/>
              <a:t>新时代特征：</a:t>
            </a:r>
            <a:r>
              <a:rPr lang="en-US" altLang="zh-CN" sz="3200" dirty="0"/>
              <a:t>IS</a:t>
            </a:r>
            <a:r>
              <a:rPr lang="zh-CN" altLang="en-US" sz="3200" dirty="0"/>
              <a:t>服务支持</a:t>
            </a:r>
            <a:endParaRPr lang="en-US" altLang="zh-CN" sz="3200" dirty="0"/>
          </a:p>
          <a:p>
            <a:endParaRPr lang="en-US" altLang="zh-CN" sz="3200" dirty="0">
              <a:solidFill>
                <a:srgbClr val="FF0000"/>
              </a:solidFill>
            </a:endParaRPr>
          </a:p>
          <a:p>
            <a:r>
              <a:rPr lang="zh-CN" altLang="en-US" sz="3200" dirty="0">
                <a:solidFill>
                  <a:srgbClr val="FF0000"/>
                </a:solidFill>
              </a:rPr>
              <a:t>服务质量</a:t>
            </a:r>
            <a:r>
              <a:rPr lang="zh-CN" altLang="en-US" sz="3200" dirty="0"/>
              <a:t>（</a:t>
            </a:r>
            <a:r>
              <a:rPr lang="en-US" altLang="zh-CN" sz="3200" dirty="0"/>
              <a:t>service quality</a:t>
            </a:r>
            <a:r>
              <a:rPr lang="zh-CN" altLang="en-US" sz="3200" dirty="0"/>
              <a:t>）：衡量源于</a:t>
            </a:r>
            <a:r>
              <a:rPr lang="en-US" altLang="zh-CN" sz="3200" dirty="0"/>
              <a:t>IS</a:t>
            </a:r>
            <a:r>
              <a:rPr lang="zh-CN" altLang="en-US" sz="3200" dirty="0"/>
              <a:t>提供者的</a:t>
            </a:r>
            <a:r>
              <a:rPr lang="en-US" altLang="zh-CN" sz="3200" dirty="0"/>
              <a:t>IS</a:t>
            </a:r>
            <a:r>
              <a:rPr lang="zh-CN" altLang="en-US" sz="3200" dirty="0"/>
              <a:t>服务或支持。诸如响应速度、可靠性、技术能力、工作人员的同理心等</a:t>
            </a:r>
            <a:endParaRPr lang="en-US" altLang="zh-CN" sz="3200" dirty="0"/>
          </a:p>
          <a:p>
            <a:r>
              <a:rPr lang="zh-CN" altLang="en-US" sz="3200" dirty="0">
                <a:solidFill>
                  <a:srgbClr val="FF0000"/>
                </a:solidFill>
              </a:rPr>
              <a:t>使用意向</a:t>
            </a:r>
            <a:r>
              <a:rPr lang="zh-CN" altLang="en-US" sz="3200" dirty="0"/>
              <a:t>（</a:t>
            </a:r>
            <a:r>
              <a:rPr lang="en-US" altLang="zh-CN" sz="3200" dirty="0"/>
              <a:t>intention to use</a:t>
            </a:r>
            <a:r>
              <a:rPr lang="zh-CN" altLang="en-US" sz="3200" dirty="0"/>
              <a:t>）：直接测量</a:t>
            </a:r>
            <a:r>
              <a:rPr lang="en-US" altLang="zh-CN" sz="3200" dirty="0"/>
              <a:t>IS</a:t>
            </a:r>
            <a:r>
              <a:rPr lang="zh-CN" altLang="en-US" sz="3200" dirty="0"/>
              <a:t>使用经常难以实现，同时使用意向能够较好预测实际使用行为</a:t>
            </a:r>
            <a:endParaRPr lang="en-US" altLang="zh-CN" sz="3200" dirty="0"/>
          </a:p>
          <a:p>
            <a:r>
              <a:rPr lang="zh-CN" altLang="en-US" sz="3200" dirty="0"/>
              <a:t>净收益（</a:t>
            </a:r>
            <a:r>
              <a:rPr lang="en-US" altLang="zh-CN" sz="3200" dirty="0"/>
              <a:t>net benefit</a:t>
            </a:r>
            <a:r>
              <a:rPr lang="zh-CN" altLang="en-US" sz="3200" dirty="0"/>
              <a:t>）：归并了个人层面和组织层面的影响</a:t>
            </a:r>
            <a:endParaRPr lang="en-US" altLang="zh-CN" sz="3200" dirty="0"/>
          </a:p>
        </p:txBody>
      </p:sp>
    </p:spTree>
    <p:extLst>
      <p:ext uri="{BB962C8B-B14F-4D97-AF65-F5344CB8AC3E}">
        <p14:creationId xmlns:p14="http://schemas.microsoft.com/office/powerpoint/2010/main" val="207697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BCBDC7-3BFB-4FAB-A7CF-50836F5A2C9B}"/>
              </a:ext>
            </a:extLst>
          </p:cNvPr>
          <p:cNvSpPr>
            <a:spLocks noGrp="1"/>
          </p:cNvSpPr>
          <p:nvPr>
            <p:ph type="title"/>
          </p:nvPr>
        </p:nvSpPr>
        <p:spPr/>
        <p:txBody>
          <a:bodyPr>
            <a:normAutofit/>
          </a:bodyPr>
          <a:lstStyle/>
          <a:p>
            <a:r>
              <a:rPr lang="en-US" altLang="zh-CN" dirty="0" err="1"/>
              <a:t>Delone</a:t>
            </a:r>
            <a:r>
              <a:rPr lang="en-US" altLang="zh-CN" dirty="0"/>
              <a:t> &amp; McLean IS</a:t>
            </a:r>
            <a:r>
              <a:rPr lang="zh-CN" altLang="en-US" dirty="0"/>
              <a:t>成功模型（更新版）</a:t>
            </a:r>
          </a:p>
        </p:txBody>
      </p:sp>
      <p:pic>
        <p:nvPicPr>
          <p:cNvPr id="4098" name="Picture 2" descr="Delone and McLean IS success model - IS Theory">
            <a:extLst>
              <a:ext uri="{FF2B5EF4-FFF2-40B4-BE49-F238E27FC236}">
                <a16:creationId xmlns:a16="http://schemas.microsoft.com/office/drawing/2014/main" id="{3847165B-19E9-4617-B9B9-B4CF4B6ED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8214" y="1709938"/>
            <a:ext cx="630555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672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50074F-C89B-462C-84A6-ED76FC733D13}"/>
              </a:ext>
            </a:extLst>
          </p:cNvPr>
          <p:cNvSpPr>
            <a:spLocks noGrp="1"/>
          </p:cNvSpPr>
          <p:nvPr>
            <p:ph type="title"/>
          </p:nvPr>
        </p:nvSpPr>
        <p:spPr>
          <a:xfrm>
            <a:off x="1136428" y="627564"/>
            <a:ext cx="7474172" cy="1325563"/>
          </a:xfrm>
        </p:spPr>
        <p:txBody>
          <a:bodyPr>
            <a:normAutofit/>
          </a:bodyPr>
          <a:lstStyle/>
          <a:p>
            <a:r>
              <a:rPr lang="zh-CN" altLang="en-US" dirty="0"/>
              <a:t>重新审视</a:t>
            </a:r>
            <a:r>
              <a:rPr lang="en-US" altLang="zh-CN" dirty="0"/>
              <a:t>IS</a:t>
            </a:r>
            <a:r>
              <a:rPr lang="zh-CN" altLang="en-US" dirty="0"/>
              <a:t>成功</a:t>
            </a:r>
          </a:p>
        </p:txBody>
      </p:sp>
      <p:sp>
        <p:nvSpPr>
          <p:cNvPr id="3" name="内容占位符 2">
            <a:extLst>
              <a:ext uri="{FF2B5EF4-FFF2-40B4-BE49-F238E27FC236}">
                <a16:creationId xmlns:a16="http://schemas.microsoft.com/office/drawing/2014/main" id="{DC40384F-0DE7-42B7-AAFC-44B065EFCD30}"/>
              </a:ext>
            </a:extLst>
          </p:cNvPr>
          <p:cNvSpPr>
            <a:spLocks noGrp="1"/>
          </p:cNvSpPr>
          <p:nvPr>
            <p:ph idx="1"/>
          </p:nvPr>
        </p:nvSpPr>
        <p:spPr>
          <a:xfrm>
            <a:off x="1014509" y="2095293"/>
            <a:ext cx="6467867" cy="3450613"/>
          </a:xfrm>
        </p:spPr>
        <p:txBody>
          <a:bodyPr anchor="ctr">
            <a:normAutofit/>
          </a:bodyPr>
          <a:lstStyle/>
          <a:p>
            <a:r>
              <a:rPr lang="en-US" altLang="zh-CN" sz="3200" dirty="0"/>
              <a:t>IS</a:t>
            </a:r>
            <a:r>
              <a:rPr lang="zh-CN" altLang="en-US" sz="3200" dirty="0"/>
              <a:t>成功模型识别了</a:t>
            </a:r>
            <a:r>
              <a:rPr lang="en-US" altLang="zh-CN" sz="3200" dirty="0"/>
              <a:t>IS</a:t>
            </a:r>
            <a:r>
              <a:rPr lang="zh-CN" altLang="en-US" sz="3200" dirty="0"/>
              <a:t>成功的维度，以及这些维度之间的关系</a:t>
            </a:r>
            <a:endParaRPr lang="en-US" altLang="zh-CN" sz="3200" dirty="0"/>
          </a:p>
          <a:p>
            <a:r>
              <a:rPr lang="zh-CN" altLang="en-US" sz="3200" dirty="0"/>
              <a:t>探讨</a:t>
            </a:r>
            <a:r>
              <a:rPr lang="en-US" altLang="zh-CN" sz="3200" dirty="0"/>
              <a:t>IS</a:t>
            </a:r>
            <a:r>
              <a:rPr lang="zh-CN" altLang="en-US" sz="3200" dirty="0"/>
              <a:t>如何影响个体绩效时，还应该考虑</a:t>
            </a:r>
            <a:r>
              <a:rPr lang="zh-CN" altLang="en-US" sz="3200" dirty="0">
                <a:solidFill>
                  <a:srgbClr val="FF0000"/>
                </a:solidFill>
              </a:rPr>
              <a:t>哪些因素</a:t>
            </a:r>
            <a:r>
              <a:rPr lang="zh-CN" altLang="en-US" sz="3200" dirty="0"/>
              <a:t>？</a:t>
            </a:r>
            <a:endParaRPr lang="en-US" altLang="zh-CN" sz="3200" dirty="0"/>
          </a:p>
          <a:p>
            <a:r>
              <a:rPr lang="zh-CN" altLang="en-US" sz="3200" dirty="0"/>
              <a:t>再次回到</a:t>
            </a:r>
            <a:r>
              <a:rPr lang="en-US" altLang="zh-CN" sz="3200" dirty="0"/>
              <a:t>ITA</a:t>
            </a:r>
            <a:r>
              <a:rPr lang="zh-CN" altLang="en-US" sz="3200" dirty="0"/>
              <a:t>框架</a:t>
            </a:r>
            <a:r>
              <a:rPr lang="en-US" altLang="zh-CN" sz="3200" dirty="0"/>
              <a:t>…</a:t>
            </a:r>
            <a:endParaRPr lang="zh-CN" altLang="en-US" sz="32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A3DFDD10-3F10-4D96-9912-665A61A84C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022208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874815" y="2641600"/>
            <a:ext cx="5221185" cy="1229118"/>
          </a:xfrm>
        </p:spPr>
        <p:txBody>
          <a:bodyPr vert="horz" lIns="91440" tIns="45720" rIns="91440" bIns="45720" rtlCol="0" anchor="b">
            <a:normAutofit/>
          </a:bodyPr>
          <a:lstStyle/>
          <a:p>
            <a:pPr algn="ctr"/>
            <a:r>
              <a:rPr lang="zh-CN" altLang="en-US" dirty="0"/>
              <a:t>零</a:t>
            </a:r>
            <a:r>
              <a:rPr lang="zh-CN" altLang="en-US" kern="1200" dirty="0">
                <a:solidFill>
                  <a:schemeClr val="tx1"/>
                </a:solidFill>
                <a:latin typeface="+mj-lt"/>
                <a:ea typeface="+mj-ea"/>
                <a:cs typeface="+mj-cs"/>
              </a:rPr>
              <a:t>、课程介绍</a:t>
            </a:r>
          </a:p>
        </p:txBody>
      </p:sp>
      <p:sp>
        <p:nvSpPr>
          <p:cNvPr id="11" name="Freeform: Shape 1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5" name="Freeform: Shape 1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244780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1B2F0F-DD48-4109-87A5-3557D22BFE46}"/>
              </a:ext>
            </a:extLst>
          </p:cNvPr>
          <p:cNvSpPr>
            <a:spLocks noGrp="1"/>
          </p:cNvSpPr>
          <p:nvPr>
            <p:ph type="title"/>
          </p:nvPr>
        </p:nvSpPr>
        <p:spPr/>
        <p:txBody>
          <a:bodyPr/>
          <a:lstStyle/>
          <a:p>
            <a:r>
              <a:rPr lang="zh-CN" altLang="en-US" dirty="0"/>
              <a:t>使用行为视角</a:t>
            </a:r>
          </a:p>
        </p:txBody>
      </p:sp>
      <p:sp>
        <p:nvSpPr>
          <p:cNvPr id="3" name="内容占位符 2">
            <a:extLst>
              <a:ext uri="{FF2B5EF4-FFF2-40B4-BE49-F238E27FC236}">
                <a16:creationId xmlns:a16="http://schemas.microsoft.com/office/drawing/2014/main" id="{0E12936A-7BD8-40C1-BF75-6044D4989B43}"/>
              </a:ext>
            </a:extLst>
          </p:cNvPr>
          <p:cNvSpPr>
            <a:spLocks noGrp="1"/>
          </p:cNvSpPr>
          <p:nvPr>
            <p:ph idx="1"/>
          </p:nvPr>
        </p:nvSpPr>
        <p:spPr>
          <a:xfrm>
            <a:off x="838200" y="1825625"/>
            <a:ext cx="9321800" cy="3975735"/>
          </a:xfrm>
        </p:spPr>
        <p:txBody>
          <a:bodyPr>
            <a:normAutofit/>
          </a:bodyPr>
          <a:lstStyle/>
          <a:p>
            <a:r>
              <a:rPr lang="zh-CN" altLang="en-US" sz="3200" dirty="0"/>
              <a:t>理论逻辑：技术特征（例如高质量的</a:t>
            </a:r>
            <a:r>
              <a:rPr lang="en-US" altLang="zh-CN" sz="3200" dirty="0"/>
              <a:t>IS</a:t>
            </a:r>
            <a:r>
              <a:rPr lang="zh-CN" altLang="en-US" sz="3200" dirty="0"/>
              <a:t>）导致了用户对</a:t>
            </a:r>
            <a:r>
              <a:rPr lang="en-US" altLang="zh-CN" sz="3200" dirty="0"/>
              <a:t>IS</a:t>
            </a:r>
            <a:r>
              <a:rPr lang="zh-CN" altLang="en-US" sz="3200" dirty="0"/>
              <a:t>的</a:t>
            </a:r>
            <a:r>
              <a:rPr lang="zh-CN" altLang="en-US" sz="3200" dirty="0">
                <a:solidFill>
                  <a:srgbClr val="FF0000"/>
                </a:solidFill>
              </a:rPr>
              <a:t>态度</a:t>
            </a:r>
            <a:r>
              <a:rPr lang="zh-CN" altLang="en-US" sz="3200" dirty="0"/>
              <a:t>（</a:t>
            </a:r>
            <a:r>
              <a:rPr lang="en-US" altLang="zh-CN" sz="3200" dirty="0"/>
              <a:t>attitude</a:t>
            </a:r>
            <a:r>
              <a:rPr lang="zh-CN" altLang="en-US" sz="3200" dirty="0"/>
              <a:t>），从而影响了用户的</a:t>
            </a:r>
            <a:r>
              <a:rPr lang="zh-CN" altLang="en-US" sz="3200" dirty="0">
                <a:solidFill>
                  <a:srgbClr val="FF0000"/>
                </a:solidFill>
              </a:rPr>
              <a:t>使用意向</a:t>
            </a:r>
            <a:r>
              <a:rPr lang="zh-CN" altLang="en-US" sz="3200" dirty="0"/>
              <a:t>（</a:t>
            </a:r>
            <a:r>
              <a:rPr lang="en-US" altLang="zh-CN" sz="3200" dirty="0"/>
              <a:t>intention to use</a:t>
            </a:r>
            <a:r>
              <a:rPr lang="zh-CN" altLang="en-US" sz="3200" dirty="0"/>
              <a:t>），最后提高了</a:t>
            </a:r>
            <a:r>
              <a:rPr lang="en-US" altLang="zh-CN" sz="3200" dirty="0">
                <a:solidFill>
                  <a:srgbClr val="FF0000"/>
                </a:solidFill>
              </a:rPr>
              <a:t>IS</a:t>
            </a:r>
            <a:r>
              <a:rPr lang="zh-CN" altLang="en-US" sz="3200" dirty="0">
                <a:solidFill>
                  <a:srgbClr val="FF0000"/>
                </a:solidFill>
              </a:rPr>
              <a:t>使用</a:t>
            </a:r>
            <a:r>
              <a:rPr lang="zh-CN" altLang="en-US" sz="3200" dirty="0"/>
              <a:t>（</a:t>
            </a:r>
            <a:r>
              <a:rPr lang="en-US" altLang="zh-CN" sz="3200" dirty="0"/>
              <a:t>increased utilization</a:t>
            </a:r>
            <a:r>
              <a:rPr lang="zh-CN" altLang="en-US" sz="3200" dirty="0"/>
              <a:t>）</a:t>
            </a:r>
            <a:endParaRPr lang="en-US" altLang="zh-CN" sz="3200" dirty="0"/>
          </a:p>
          <a:p>
            <a:r>
              <a:rPr lang="zh-CN" altLang="en-US" sz="3200" dirty="0"/>
              <a:t>暗含的假设：使用率的提高，将提升绩效（</a:t>
            </a:r>
            <a:r>
              <a:rPr lang="en-US" altLang="zh-CN" sz="3200" dirty="0"/>
              <a:t>performance</a:t>
            </a:r>
            <a:r>
              <a:rPr lang="zh-CN" altLang="en-US" sz="3200" dirty="0"/>
              <a:t>）</a:t>
            </a:r>
          </a:p>
        </p:txBody>
      </p:sp>
    </p:spTree>
    <p:extLst>
      <p:ext uri="{BB962C8B-B14F-4D97-AF65-F5344CB8AC3E}">
        <p14:creationId xmlns:p14="http://schemas.microsoft.com/office/powerpoint/2010/main" val="2778463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1B2F0F-DD48-4109-87A5-3557D22BFE46}"/>
              </a:ext>
            </a:extLst>
          </p:cNvPr>
          <p:cNvSpPr>
            <a:spLocks noGrp="1"/>
          </p:cNvSpPr>
          <p:nvPr>
            <p:ph type="title"/>
          </p:nvPr>
        </p:nvSpPr>
        <p:spPr/>
        <p:txBody>
          <a:bodyPr/>
          <a:lstStyle/>
          <a:p>
            <a:r>
              <a:rPr lang="zh-CN" altLang="en-US" dirty="0"/>
              <a:t>任务技术匹配视角</a:t>
            </a:r>
          </a:p>
        </p:txBody>
      </p:sp>
      <p:sp>
        <p:nvSpPr>
          <p:cNvPr id="3" name="内容占位符 2">
            <a:extLst>
              <a:ext uri="{FF2B5EF4-FFF2-40B4-BE49-F238E27FC236}">
                <a16:creationId xmlns:a16="http://schemas.microsoft.com/office/drawing/2014/main" id="{0E12936A-7BD8-40C1-BF75-6044D4989B43}"/>
              </a:ext>
            </a:extLst>
          </p:cNvPr>
          <p:cNvSpPr>
            <a:spLocks noGrp="1"/>
          </p:cNvSpPr>
          <p:nvPr>
            <p:ph idx="1"/>
          </p:nvPr>
        </p:nvSpPr>
        <p:spPr>
          <a:xfrm>
            <a:off x="838200" y="1825625"/>
            <a:ext cx="9321800" cy="4239895"/>
          </a:xfrm>
        </p:spPr>
        <p:txBody>
          <a:bodyPr>
            <a:normAutofit/>
          </a:bodyPr>
          <a:lstStyle/>
          <a:p>
            <a:r>
              <a:rPr lang="zh-CN" altLang="en-US" sz="3200" dirty="0"/>
              <a:t>理论逻辑：</a:t>
            </a:r>
            <a:r>
              <a:rPr lang="zh-CN" altLang="en-US" sz="3200" dirty="0">
                <a:solidFill>
                  <a:srgbClr val="FF0000"/>
                </a:solidFill>
              </a:rPr>
              <a:t>任务与技术的匹配</a:t>
            </a:r>
            <a:r>
              <a:rPr lang="zh-CN" altLang="en-US" sz="3200" dirty="0"/>
              <a:t>（</a:t>
            </a:r>
            <a:r>
              <a:rPr lang="en-US" altLang="zh-CN" sz="3200" dirty="0"/>
              <a:t>task-technology fit</a:t>
            </a:r>
            <a:r>
              <a:rPr lang="zh-CN" altLang="en-US" sz="3200" dirty="0"/>
              <a:t>）才能提升个人绩效。在二者不匹配的情况下，使用率的提高</a:t>
            </a:r>
            <a:r>
              <a:rPr lang="zh-CN" altLang="en-US" sz="3200" dirty="0">
                <a:solidFill>
                  <a:srgbClr val="FF0000"/>
                </a:solidFill>
              </a:rPr>
              <a:t>并不能</a:t>
            </a:r>
            <a:r>
              <a:rPr lang="zh-CN" altLang="en-US" sz="3200" dirty="0"/>
              <a:t>提升绩效。</a:t>
            </a:r>
            <a:endParaRPr lang="en-US" altLang="zh-CN" sz="3200" dirty="0"/>
          </a:p>
          <a:p>
            <a:r>
              <a:rPr lang="zh-CN" altLang="en-US" sz="3200" dirty="0"/>
              <a:t>任务技术匹配程度，由三个方面所决定：</a:t>
            </a:r>
            <a:r>
              <a:rPr lang="zh-CN" altLang="en-US" sz="3200" dirty="0">
                <a:solidFill>
                  <a:srgbClr val="FF0000"/>
                </a:solidFill>
              </a:rPr>
              <a:t>技术</a:t>
            </a:r>
            <a:r>
              <a:rPr lang="zh-CN" altLang="en-US" sz="3200" dirty="0"/>
              <a:t>特征，</a:t>
            </a:r>
            <a:r>
              <a:rPr lang="zh-CN" altLang="en-US" sz="3200" dirty="0">
                <a:solidFill>
                  <a:srgbClr val="FF0000"/>
                </a:solidFill>
              </a:rPr>
              <a:t>任务</a:t>
            </a:r>
            <a:r>
              <a:rPr lang="zh-CN" altLang="en-US" sz="3200" dirty="0"/>
              <a:t>特征，以及</a:t>
            </a:r>
            <a:r>
              <a:rPr lang="zh-CN" altLang="en-US" sz="3200" dirty="0">
                <a:solidFill>
                  <a:srgbClr val="FF0000"/>
                </a:solidFill>
              </a:rPr>
              <a:t>个体</a:t>
            </a:r>
            <a:r>
              <a:rPr lang="zh-CN" altLang="en-US" sz="3200" dirty="0"/>
              <a:t>特征。</a:t>
            </a:r>
            <a:endParaRPr lang="en-US" altLang="zh-CN" sz="3200" dirty="0"/>
          </a:p>
        </p:txBody>
      </p:sp>
    </p:spTree>
    <p:extLst>
      <p:ext uri="{BB962C8B-B14F-4D97-AF65-F5344CB8AC3E}">
        <p14:creationId xmlns:p14="http://schemas.microsoft.com/office/powerpoint/2010/main" val="862159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1B2F0F-DD48-4109-87A5-3557D22BFE46}"/>
              </a:ext>
            </a:extLst>
          </p:cNvPr>
          <p:cNvSpPr>
            <a:spLocks noGrp="1"/>
          </p:cNvSpPr>
          <p:nvPr>
            <p:ph type="title"/>
          </p:nvPr>
        </p:nvSpPr>
        <p:spPr/>
        <p:txBody>
          <a:bodyPr/>
          <a:lstStyle/>
          <a:p>
            <a:r>
              <a:rPr lang="zh-CN" altLang="en-US" dirty="0"/>
              <a:t>两个视角的局限</a:t>
            </a:r>
          </a:p>
        </p:txBody>
      </p:sp>
      <p:sp>
        <p:nvSpPr>
          <p:cNvPr id="3" name="内容占位符 2">
            <a:extLst>
              <a:ext uri="{FF2B5EF4-FFF2-40B4-BE49-F238E27FC236}">
                <a16:creationId xmlns:a16="http://schemas.microsoft.com/office/drawing/2014/main" id="{0E12936A-7BD8-40C1-BF75-6044D4989B43}"/>
              </a:ext>
            </a:extLst>
          </p:cNvPr>
          <p:cNvSpPr>
            <a:spLocks noGrp="1"/>
          </p:cNvSpPr>
          <p:nvPr>
            <p:ph idx="1"/>
          </p:nvPr>
        </p:nvSpPr>
        <p:spPr>
          <a:xfrm>
            <a:off x="838200" y="1825625"/>
            <a:ext cx="9321800" cy="3975735"/>
          </a:xfrm>
        </p:spPr>
        <p:txBody>
          <a:bodyPr>
            <a:normAutofit/>
          </a:bodyPr>
          <a:lstStyle/>
          <a:p>
            <a:r>
              <a:rPr lang="zh-CN" altLang="en-US" sz="3200" dirty="0">
                <a:solidFill>
                  <a:srgbClr val="FF0000"/>
                </a:solidFill>
              </a:rPr>
              <a:t>非自愿使用</a:t>
            </a:r>
            <a:r>
              <a:rPr lang="zh-CN" altLang="en-US" sz="3200" dirty="0"/>
              <a:t>：</a:t>
            </a:r>
            <a:r>
              <a:rPr lang="en-US" altLang="zh-CN" sz="3200" dirty="0"/>
              <a:t>IS</a:t>
            </a:r>
            <a:r>
              <a:rPr lang="zh-CN" altLang="en-US" sz="3200" dirty="0"/>
              <a:t>使用很多时候取决于组织的工作方式设计，此时</a:t>
            </a:r>
            <a:r>
              <a:rPr lang="en-US" altLang="zh-CN" sz="3200" dirty="0"/>
              <a:t>IS</a:t>
            </a:r>
            <a:r>
              <a:rPr lang="zh-CN" altLang="en-US" sz="3200" dirty="0"/>
              <a:t>使用无法很好预测绩效，态度和使用意向也不重要</a:t>
            </a:r>
            <a:endParaRPr lang="en-US" altLang="zh-CN" sz="3200" dirty="0"/>
          </a:p>
          <a:p>
            <a:r>
              <a:rPr lang="zh-CN" altLang="en-US" sz="3200" dirty="0">
                <a:solidFill>
                  <a:srgbClr val="FF0000"/>
                </a:solidFill>
              </a:rPr>
              <a:t>“</a:t>
            </a:r>
            <a:r>
              <a:rPr lang="en-US" altLang="zh-CN" sz="3200" dirty="0">
                <a:solidFill>
                  <a:srgbClr val="FF0000"/>
                </a:solidFill>
              </a:rPr>
              <a:t>IS</a:t>
            </a:r>
            <a:r>
              <a:rPr lang="zh-CN" altLang="en-US" sz="3200" dirty="0">
                <a:solidFill>
                  <a:srgbClr val="FF0000"/>
                </a:solidFill>
              </a:rPr>
              <a:t>使用</a:t>
            </a:r>
            <a:r>
              <a:rPr lang="en-US" altLang="zh-CN" sz="3200" dirty="0">
                <a:solidFill>
                  <a:srgbClr val="FF0000"/>
                </a:solidFill>
              </a:rPr>
              <a:t>—</a:t>
            </a:r>
            <a:r>
              <a:rPr lang="zh-CN" altLang="en-US" sz="3200" dirty="0">
                <a:solidFill>
                  <a:srgbClr val="FF0000"/>
                </a:solidFill>
              </a:rPr>
              <a:t>个体绩效”关系</a:t>
            </a:r>
            <a:r>
              <a:rPr lang="zh-CN" altLang="en-US" sz="3200" dirty="0"/>
              <a:t>：这一关系并非总是成立。</a:t>
            </a:r>
            <a:r>
              <a:rPr lang="en-US" altLang="zh-CN" sz="3200" dirty="0"/>
              <a:t>IS</a:t>
            </a:r>
            <a:r>
              <a:rPr lang="zh-CN" altLang="en-US" sz="3200" dirty="0"/>
              <a:t>使用增加，并不一定能提升个体绩效，尤其是</a:t>
            </a:r>
            <a:r>
              <a:rPr lang="en-US" altLang="zh-CN" sz="3200" dirty="0"/>
              <a:t>IS</a:t>
            </a:r>
            <a:r>
              <a:rPr lang="zh-CN" altLang="en-US" sz="3200" dirty="0"/>
              <a:t>设计不符合任务或者使用者时。</a:t>
            </a:r>
            <a:endParaRPr lang="en-US" altLang="zh-CN" sz="3200" dirty="0"/>
          </a:p>
          <a:p>
            <a:r>
              <a:rPr lang="zh-CN" altLang="en-US" sz="3200" dirty="0">
                <a:solidFill>
                  <a:srgbClr val="FF0000"/>
                </a:solidFill>
              </a:rPr>
              <a:t>使用的意义</a:t>
            </a:r>
            <a:r>
              <a:rPr lang="zh-CN" altLang="en-US" sz="3200" dirty="0"/>
              <a:t>：绩效提升，必须依赖有效的使用，因而任务技术匹配本身无法保证绩效提升</a:t>
            </a:r>
            <a:endParaRPr lang="en-US" altLang="zh-CN" sz="3200" dirty="0"/>
          </a:p>
          <a:p>
            <a:endParaRPr lang="en-US" altLang="zh-CN" sz="3200" dirty="0"/>
          </a:p>
          <a:p>
            <a:endParaRPr lang="zh-CN" altLang="en-US" sz="3200" dirty="0"/>
          </a:p>
        </p:txBody>
      </p:sp>
    </p:spTree>
    <p:extLst>
      <p:ext uri="{BB962C8B-B14F-4D97-AF65-F5344CB8AC3E}">
        <p14:creationId xmlns:p14="http://schemas.microsoft.com/office/powerpoint/2010/main" val="1866515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CA6CD2-3717-44DB-9E1E-CF5BFC4FC3B4}"/>
              </a:ext>
            </a:extLst>
          </p:cNvPr>
          <p:cNvSpPr>
            <a:spLocks noGrp="1"/>
          </p:cNvSpPr>
          <p:nvPr>
            <p:ph type="title"/>
          </p:nvPr>
        </p:nvSpPr>
        <p:spPr>
          <a:xfrm>
            <a:off x="838200" y="294005"/>
            <a:ext cx="10515600" cy="1325563"/>
          </a:xfrm>
        </p:spPr>
        <p:txBody>
          <a:bodyPr vert="horz" lIns="91440" tIns="45720" rIns="91440" bIns="45720" rtlCol="0" anchor="ctr">
            <a:normAutofit/>
          </a:bodyPr>
          <a:lstStyle/>
          <a:p>
            <a:r>
              <a:rPr lang="zh-CN" altLang="en-US" kern="1200" dirty="0">
                <a:solidFill>
                  <a:schemeClr val="tx1"/>
                </a:solidFill>
                <a:latin typeface="+mj-lt"/>
                <a:ea typeface="+mj-ea"/>
                <a:cs typeface="+mj-cs"/>
              </a:rPr>
              <a:t>任务技术匹配理论</a:t>
            </a:r>
          </a:p>
        </p:txBody>
      </p:sp>
      <p:pic>
        <p:nvPicPr>
          <p:cNvPr id="7" name="图片 6">
            <a:extLst>
              <a:ext uri="{FF2B5EF4-FFF2-40B4-BE49-F238E27FC236}">
                <a16:creationId xmlns:a16="http://schemas.microsoft.com/office/drawing/2014/main" id="{9FAA8D6B-0089-4070-B3B9-249B5B8BC4D8}"/>
              </a:ext>
            </a:extLst>
          </p:cNvPr>
          <p:cNvPicPr>
            <a:picLocks noChangeAspect="1"/>
          </p:cNvPicPr>
          <p:nvPr/>
        </p:nvPicPr>
        <p:blipFill>
          <a:blip r:embed="rId2"/>
          <a:stretch>
            <a:fillRect/>
          </a:stretch>
        </p:blipFill>
        <p:spPr>
          <a:xfrm>
            <a:off x="1739899" y="1825626"/>
            <a:ext cx="8702676" cy="4351338"/>
          </a:xfrm>
          <a:prstGeom prst="rect">
            <a:avLst/>
          </a:prstGeom>
        </p:spPr>
      </p:pic>
    </p:spTree>
    <p:extLst>
      <p:ext uri="{BB962C8B-B14F-4D97-AF65-F5344CB8AC3E}">
        <p14:creationId xmlns:p14="http://schemas.microsoft.com/office/powerpoint/2010/main" val="3526705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50074F-C89B-462C-84A6-ED76FC733D13}"/>
              </a:ext>
            </a:extLst>
          </p:cNvPr>
          <p:cNvSpPr>
            <a:spLocks noGrp="1"/>
          </p:cNvSpPr>
          <p:nvPr>
            <p:ph type="title"/>
          </p:nvPr>
        </p:nvSpPr>
        <p:spPr>
          <a:xfrm>
            <a:off x="1136428" y="627564"/>
            <a:ext cx="7474172" cy="1325563"/>
          </a:xfrm>
        </p:spPr>
        <p:txBody>
          <a:bodyPr>
            <a:normAutofit/>
          </a:bodyPr>
          <a:lstStyle/>
          <a:p>
            <a:r>
              <a:rPr lang="zh-CN" altLang="en-US" dirty="0"/>
              <a:t>再度审视</a:t>
            </a:r>
            <a:r>
              <a:rPr lang="en-US" altLang="zh-CN" dirty="0"/>
              <a:t>IS</a:t>
            </a:r>
            <a:r>
              <a:rPr lang="zh-CN" altLang="en-US" dirty="0"/>
              <a:t>成功</a:t>
            </a:r>
          </a:p>
        </p:txBody>
      </p:sp>
      <p:sp>
        <p:nvSpPr>
          <p:cNvPr id="3" name="内容占位符 2">
            <a:extLst>
              <a:ext uri="{FF2B5EF4-FFF2-40B4-BE49-F238E27FC236}">
                <a16:creationId xmlns:a16="http://schemas.microsoft.com/office/drawing/2014/main" id="{DC40384F-0DE7-42B7-AAFC-44B065EFCD30}"/>
              </a:ext>
            </a:extLst>
          </p:cNvPr>
          <p:cNvSpPr>
            <a:spLocks noGrp="1"/>
          </p:cNvSpPr>
          <p:nvPr>
            <p:ph idx="1"/>
          </p:nvPr>
        </p:nvSpPr>
        <p:spPr>
          <a:xfrm>
            <a:off x="1014509" y="2095293"/>
            <a:ext cx="6467867" cy="3450613"/>
          </a:xfrm>
        </p:spPr>
        <p:txBody>
          <a:bodyPr anchor="ctr">
            <a:normAutofit/>
          </a:bodyPr>
          <a:lstStyle/>
          <a:p>
            <a:r>
              <a:rPr lang="zh-CN" altLang="en-US" sz="3200" dirty="0"/>
              <a:t>探讨</a:t>
            </a:r>
            <a:r>
              <a:rPr lang="en-US" altLang="zh-CN" sz="3200" dirty="0"/>
              <a:t>IS</a:t>
            </a:r>
            <a:r>
              <a:rPr lang="zh-CN" altLang="en-US" sz="3200" dirty="0"/>
              <a:t>如何影响个体绩效时，除了技术特征和任务特征以外，还应该考虑</a:t>
            </a:r>
            <a:r>
              <a:rPr lang="zh-CN" altLang="en-US" sz="3200" dirty="0">
                <a:solidFill>
                  <a:srgbClr val="FF0000"/>
                </a:solidFill>
              </a:rPr>
              <a:t>哪些因素</a:t>
            </a:r>
            <a:r>
              <a:rPr lang="zh-CN" altLang="en-US" sz="3200" dirty="0"/>
              <a:t>？</a:t>
            </a:r>
            <a:endParaRPr lang="en-US" altLang="zh-CN" sz="3200" dirty="0"/>
          </a:p>
          <a:p>
            <a:r>
              <a:rPr lang="zh-CN" altLang="en-US" sz="3200" dirty="0"/>
              <a:t>再次回到</a:t>
            </a:r>
            <a:r>
              <a:rPr lang="en-US" altLang="zh-CN" sz="3200" dirty="0"/>
              <a:t>ITA</a:t>
            </a:r>
            <a:r>
              <a:rPr lang="zh-CN" altLang="en-US" sz="3200" dirty="0"/>
              <a:t>框架</a:t>
            </a:r>
            <a:r>
              <a:rPr lang="en-US" altLang="zh-CN" sz="3200" dirty="0"/>
              <a:t>…</a:t>
            </a:r>
            <a:endParaRPr lang="zh-CN" altLang="en-US" sz="32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A3DFDD10-3F10-4D96-9912-665A61A84C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542020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5AA53-D6CC-4777-A96C-3568C611BCFB}"/>
              </a:ext>
            </a:extLst>
          </p:cNvPr>
          <p:cNvSpPr>
            <a:spLocks noGrp="1"/>
          </p:cNvSpPr>
          <p:nvPr>
            <p:ph type="title"/>
          </p:nvPr>
        </p:nvSpPr>
        <p:spPr/>
        <p:txBody>
          <a:bodyPr/>
          <a:lstStyle/>
          <a:p>
            <a:r>
              <a:rPr lang="zh-CN" altLang="en-US" dirty="0"/>
              <a:t>社会认知理论视角</a:t>
            </a:r>
          </a:p>
        </p:txBody>
      </p:sp>
      <p:sp>
        <p:nvSpPr>
          <p:cNvPr id="3" name="内容占位符 2">
            <a:extLst>
              <a:ext uri="{FF2B5EF4-FFF2-40B4-BE49-F238E27FC236}">
                <a16:creationId xmlns:a16="http://schemas.microsoft.com/office/drawing/2014/main" id="{CAEF1DD8-9C8E-46C6-BB16-76E65C4B093F}"/>
              </a:ext>
            </a:extLst>
          </p:cNvPr>
          <p:cNvSpPr>
            <a:spLocks noGrp="1"/>
          </p:cNvSpPr>
          <p:nvPr>
            <p:ph sz="half" idx="1"/>
          </p:nvPr>
        </p:nvSpPr>
        <p:spPr>
          <a:xfrm>
            <a:off x="838200" y="1849120"/>
            <a:ext cx="5181600" cy="4419600"/>
          </a:xfrm>
        </p:spPr>
        <p:txBody>
          <a:bodyPr>
            <a:normAutofit/>
          </a:bodyPr>
          <a:lstStyle/>
          <a:p>
            <a:r>
              <a:rPr lang="zh-CN" altLang="en-US" sz="3200" dirty="0"/>
              <a:t>社会认知理论：</a:t>
            </a:r>
            <a:r>
              <a:rPr lang="zh-CN" altLang="en-US" sz="3200" dirty="0">
                <a:solidFill>
                  <a:srgbClr val="FF0000"/>
                </a:solidFill>
              </a:rPr>
              <a:t>环境、个人、行为</a:t>
            </a:r>
            <a:r>
              <a:rPr lang="zh-CN" altLang="en-US" sz="3200" dirty="0"/>
              <a:t>的三元交互决定</a:t>
            </a:r>
            <a:endParaRPr lang="en-US" altLang="zh-CN" sz="3200" dirty="0"/>
          </a:p>
          <a:p>
            <a:r>
              <a:rPr lang="zh-CN" altLang="en-US" sz="3200" dirty="0"/>
              <a:t>个人因素：诸如人格、认知。重要的</a:t>
            </a:r>
            <a:r>
              <a:rPr lang="zh-CN" altLang="en-US" sz="3200" dirty="0">
                <a:solidFill>
                  <a:srgbClr val="FF0000"/>
                </a:solidFill>
              </a:rPr>
              <a:t>认知力量</a:t>
            </a:r>
            <a:r>
              <a:rPr lang="zh-CN" altLang="en-US" sz="3200" dirty="0"/>
              <a:t>包括两类预期：</a:t>
            </a:r>
            <a:endParaRPr lang="en-US" altLang="zh-CN" sz="3200" dirty="0"/>
          </a:p>
          <a:p>
            <a:pPr lvl="1"/>
            <a:r>
              <a:rPr lang="zh-CN" altLang="en-US" sz="2800" dirty="0">
                <a:solidFill>
                  <a:srgbClr val="FF0000"/>
                </a:solidFill>
              </a:rPr>
              <a:t>结果预期</a:t>
            </a:r>
            <a:endParaRPr lang="en-US" altLang="zh-CN" sz="2800" dirty="0">
              <a:solidFill>
                <a:srgbClr val="FF0000"/>
              </a:solidFill>
            </a:endParaRPr>
          </a:p>
          <a:p>
            <a:pPr lvl="1"/>
            <a:r>
              <a:rPr lang="zh-CN" altLang="en-US" sz="2800" dirty="0">
                <a:solidFill>
                  <a:srgbClr val="FF0000"/>
                </a:solidFill>
              </a:rPr>
              <a:t>效能预期</a:t>
            </a:r>
            <a:r>
              <a:rPr lang="zh-CN" altLang="en-US" sz="2800" dirty="0"/>
              <a:t>（自我效能）</a:t>
            </a:r>
            <a:endParaRPr lang="en-US" altLang="zh-CN" sz="2800" dirty="0"/>
          </a:p>
          <a:p>
            <a:r>
              <a:rPr lang="zh-CN" altLang="en-US" sz="3200" dirty="0"/>
              <a:t>环境因素：诸如组织与他人的影响</a:t>
            </a:r>
            <a:endParaRPr lang="en-US" altLang="zh-CN" sz="3200" dirty="0"/>
          </a:p>
        </p:txBody>
      </p:sp>
      <p:pic>
        <p:nvPicPr>
          <p:cNvPr id="5" name="内容占位符 4">
            <a:extLst>
              <a:ext uri="{FF2B5EF4-FFF2-40B4-BE49-F238E27FC236}">
                <a16:creationId xmlns:a16="http://schemas.microsoft.com/office/drawing/2014/main" id="{FE8ADDC6-6175-4695-B9A0-541F7A2AA3CF}"/>
              </a:ext>
            </a:extLst>
          </p:cNvPr>
          <p:cNvPicPr>
            <a:picLocks noGrp="1" noChangeAspect="1"/>
          </p:cNvPicPr>
          <p:nvPr>
            <p:ph sz="half" idx="2"/>
          </p:nvPr>
        </p:nvPicPr>
        <p:blipFill>
          <a:blip r:embed="rId2"/>
          <a:stretch>
            <a:fillRect/>
          </a:stretch>
        </p:blipFill>
        <p:spPr>
          <a:xfrm>
            <a:off x="6283960" y="1973401"/>
            <a:ext cx="5181600" cy="3608745"/>
          </a:xfrm>
          <a:prstGeom prst="rect">
            <a:avLst/>
          </a:prstGeom>
        </p:spPr>
      </p:pic>
    </p:spTree>
    <p:extLst>
      <p:ext uri="{BB962C8B-B14F-4D97-AF65-F5344CB8AC3E}">
        <p14:creationId xmlns:p14="http://schemas.microsoft.com/office/powerpoint/2010/main" val="4089973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4F94E-AA03-464A-B75B-E8AAC2B8B9C7}"/>
              </a:ext>
            </a:extLst>
          </p:cNvPr>
          <p:cNvSpPr>
            <a:spLocks noGrp="1"/>
          </p:cNvSpPr>
          <p:nvPr>
            <p:ph type="title"/>
          </p:nvPr>
        </p:nvSpPr>
        <p:spPr/>
        <p:txBody>
          <a:bodyPr/>
          <a:lstStyle/>
          <a:p>
            <a:r>
              <a:rPr lang="zh-CN" altLang="en-US" dirty="0"/>
              <a:t>核心概念</a:t>
            </a:r>
          </a:p>
        </p:txBody>
      </p:sp>
      <p:sp>
        <p:nvSpPr>
          <p:cNvPr id="3" name="内容占位符 2">
            <a:extLst>
              <a:ext uri="{FF2B5EF4-FFF2-40B4-BE49-F238E27FC236}">
                <a16:creationId xmlns:a16="http://schemas.microsoft.com/office/drawing/2014/main" id="{30142815-7249-4B01-B9BC-D8C8ED913E68}"/>
              </a:ext>
            </a:extLst>
          </p:cNvPr>
          <p:cNvSpPr>
            <a:spLocks noGrp="1"/>
          </p:cNvSpPr>
          <p:nvPr>
            <p:ph idx="1"/>
          </p:nvPr>
        </p:nvSpPr>
        <p:spPr>
          <a:xfrm>
            <a:off x="838200" y="1825625"/>
            <a:ext cx="8906933" cy="4351338"/>
          </a:xfrm>
        </p:spPr>
        <p:txBody>
          <a:bodyPr>
            <a:normAutofit/>
          </a:bodyPr>
          <a:lstStyle/>
          <a:p>
            <a:r>
              <a:rPr lang="zh-CN" altLang="en-US" sz="3200" dirty="0"/>
              <a:t>自我效能（</a:t>
            </a:r>
            <a:r>
              <a:rPr lang="en-US" altLang="zh-CN" sz="3200" dirty="0"/>
              <a:t>self-efficacy</a:t>
            </a:r>
            <a:r>
              <a:rPr lang="zh-CN" altLang="en-US" sz="3200" dirty="0"/>
              <a:t>）：人们对自己完成特定任务行动的能力判断。它衡量的不是客观技能，而是自我的</a:t>
            </a:r>
            <a:r>
              <a:rPr lang="zh-CN" altLang="en-US" sz="3200" dirty="0">
                <a:solidFill>
                  <a:srgbClr val="FF0000"/>
                </a:solidFill>
              </a:rPr>
              <a:t>主观评估 </a:t>
            </a:r>
            <a:r>
              <a:rPr lang="zh-CN" altLang="en-US" sz="3200" dirty="0"/>
              <a:t>（</a:t>
            </a:r>
            <a:r>
              <a:rPr lang="en-US" altLang="zh-CN" sz="3200" dirty="0"/>
              <a:t>e.g., </a:t>
            </a:r>
            <a:r>
              <a:rPr lang="zh-CN" altLang="en-US" sz="3200" dirty="0"/>
              <a:t>习得性无助）</a:t>
            </a:r>
            <a:endParaRPr lang="en-US" altLang="zh-CN" sz="3200" dirty="0"/>
          </a:p>
          <a:p>
            <a:r>
              <a:rPr lang="zh-CN" altLang="en-US" sz="3200" dirty="0"/>
              <a:t>结果预期（</a:t>
            </a:r>
            <a:r>
              <a:rPr lang="en-US" altLang="zh-CN" sz="3200" dirty="0"/>
              <a:t>outcome expectation</a:t>
            </a:r>
            <a:r>
              <a:rPr lang="zh-CN" altLang="en-US" sz="3200" dirty="0"/>
              <a:t>）</a:t>
            </a:r>
            <a:endParaRPr lang="en-US" altLang="zh-CN" sz="3200" dirty="0"/>
          </a:p>
          <a:p>
            <a:r>
              <a:rPr lang="zh-CN" altLang="en-US" sz="3200" dirty="0"/>
              <a:t>社会学习（</a:t>
            </a:r>
            <a:r>
              <a:rPr lang="en-US" altLang="zh-CN" sz="3200" dirty="0"/>
              <a:t>social learning</a:t>
            </a:r>
            <a:r>
              <a:rPr lang="zh-CN" altLang="en-US" sz="3200" dirty="0"/>
              <a:t>）：直接学习，以及</a:t>
            </a:r>
            <a:r>
              <a:rPr lang="zh-CN" altLang="en-US" sz="3200" dirty="0">
                <a:solidFill>
                  <a:srgbClr val="FF0000"/>
                </a:solidFill>
              </a:rPr>
              <a:t>观察学习</a:t>
            </a:r>
            <a:r>
              <a:rPr lang="zh-CN" altLang="en-US" sz="3200" dirty="0"/>
              <a:t>（从他人经验中学习）</a:t>
            </a:r>
            <a:endParaRPr lang="en-US" altLang="zh-CN" sz="3200" dirty="0"/>
          </a:p>
        </p:txBody>
      </p:sp>
    </p:spTree>
    <p:extLst>
      <p:ext uri="{BB962C8B-B14F-4D97-AF65-F5344CB8AC3E}">
        <p14:creationId xmlns:p14="http://schemas.microsoft.com/office/powerpoint/2010/main" val="616908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BD7C6-4B49-4C33-B2E6-2EB024E66BE2}"/>
              </a:ext>
            </a:extLst>
          </p:cNvPr>
          <p:cNvSpPr>
            <a:spLocks noGrp="1"/>
          </p:cNvSpPr>
          <p:nvPr>
            <p:ph type="title"/>
          </p:nvPr>
        </p:nvSpPr>
        <p:spPr/>
        <p:txBody>
          <a:bodyPr/>
          <a:lstStyle/>
          <a:p>
            <a:r>
              <a:rPr lang="en-US" altLang="zh-CN" dirty="0"/>
              <a:t>SCT</a:t>
            </a:r>
            <a:r>
              <a:rPr lang="zh-CN" altLang="en-US" dirty="0"/>
              <a:t>与</a:t>
            </a:r>
            <a:r>
              <a:rPr lang="en-US" altLang="zh-CN" dirty="0"/>
              <a:t>IT</a:t>
            </a:r>
            <a:r>
              <a:rPr lang="zh-CN" altLang="en-US" dirty="0"/>
              <a:t>使用</a:t>
            </a:r>
          </a:p>
        </p:txBody>
      </p:sp>
      <p:pic>
        <p:nvPicPr>
          <p:cNvPr id="4" name="内容占位符 3">
            <a:extLst>
              <a:ext uri="{FF2B5EF4-FFF2-40B4-BE49-F238E27FC236}">
                <a16:creationId xmlns:a16="http://schemas.microsoft.com/office/drawing/2014/main" id="{82D4F5CD-B407-400A-8BF6-B78BF53381C0}"/>
              </a:ext>
            </a:extLst>
          </p:cNvPr>
          <p:cNvPicPr>
            <a:picLocks noGrp="1" noChangeAspect="1"/>
          </p:cNvPicPr>
          <p:nvPr>
            <p:ph idx="1"/>
          </p:nvPr>
        </p:nvPicPr>
        <p:blipFill>
          <a:blip r:embed="rId2"/>
          <a:stretch>
            <a:fillRect/>
          </a:stretch>
        </p:blipFill>
        <p:spPr>
          <a:xfrm>
            <a:off x="1081405" y="2015649"/>
            <a:ext cx="8972550" cy="3829050"/>
          </a:xfrm>
          <a:prstGeom prst="rect">
            <a:avLst/>
          </a:prstGeom>
        </p:spPr>
      </p:pic>
    </p:spTree>
    <p:extLst>
      <p:ext uri="{BB962C8B-B14F-4D97-AF65-F5344CB8AC3E}">
        <p14:creationId xmlns:p14="http://schemas.microsoft.com/office/powerpoint/2010/main" val="177736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0630B3-CE03-49E1-9805-6075CF2FA713}"/>
              </a:ext>
            </a:extLst>
          </p:cNvPr>
          <p:cNvSpPr>
            <a:spLocks noGrp="1"/>
          </p:cNvSpPr>
          <p:nvPr>
            <p:ph type="title"/>
          </p:nvPr>
        </p:nvSpPr>
        <p:spPr/>
        <p:txBody>
          <a:bodyPr/>
          <a:lstStyle/>
          <a:p>
            <a:r>
              <a:rPr lang="zh-CN" altLang="en-US" dirty="0"/>
              <a:t>理论回顾</a:t>
            </a:r>
          </a:p>
        </p:txBody>
      </p:sp>
      <p:sp>
        <p:nvSpPr>
          <p:cNvPr id="3" name="内容占位符 2">
            <a:extLst>
              <a:ext uri="{FF2B5EF4-FFF2-40B4-BE49-F238E27FC236}">
                <a16:creationId xmlns:a16="http://schemas.microsoft.com/office/drawing/2014/main" id="{E62ED567-69BF-4488-954E-21827C56D59B}"/>
              </a:ext>
            </a:extLst>
          </p:cNvPr>
          <p:cNvSpPr>
            <a:spLocks noGrp="1"/>
          </p:cNvSpPr>
          <p:nvPr>
            <p:ph idx="1"/>
          </p:nvPr>
        </p:nvSpPr>
        <p:spPr/>
        <p:txBody>
          <a:bodyPr>
            <a:normAutofit/>
          </a:bodyPr>
          <a:lstStyle/>
          <a:p>
            <a:r>
              <a:rPr lang="en-US" altLang="zh-CN" sz="3600" dirty="0"/>
              <a:t>IS</a:t>
            </a:r>
            <a:r>
              <a:rPr lang="zh-CN" altLang="en-US" sz="3600" dirty="0"/>
              <a:t>成功模型</a:t>
            </a:r>
            <a:endParaRPr lang="en-US" altLang="zh-CN" sz="3600" dirty="0"/>
          </a:p>
          <a:p>
            <a:pPr lvl="1"/>
            <a:r>
              <a:rPr lang="en-US" altLang="zh-CN" sz="3200" dirty="0"/>
              <a:t>IS</a:t>
            </a:r>
            <a:r>
              <a:rPr lang="zh-CN" altLang="en-US" sz="3200" dirty="0"/>
              <a:t>特征</a:t>
            </a:r>
            <a:r>
              <a:rPr lang="en-US" altLang="zh-CN" sz="3200" dirty="0"/>
              <a:t>—IS</a:t>
            </a:r>
            <a:r>
              <a:rPr lang="zh-CN" altLang="en-US" sz="3200" dirty="0"/>
              <a:t>使用</a:t>
            </a:r>
            <a:r>
              <a:rPr lang="en-US" altLang="zh-CN" sz="3200" dirty="0"/>
              <a:t>—</a:t>
            </a:r>
            <a:r>
              <a:rPr lang="zh-CN" altLang="en-US" sz="3200" dirty="0"/>
              <a:t>个体绩效</a:t>
            </a:r>
            <a:endParaRPr lang="en-US" altLang="zh-CN" sz="3200" dirty="0"/>
          </a:p>
          <a:p>
            <a:r>
              <a:rPr lang="zh-CN" altLang="en-US" sz="3600" dirty="0"/>
              <a:t>任务技术匹配理论</a:t>
            </a:r>
            <a:endParaRPr lang="en-US" altLang="zh-CN" sz="3600" dirty="0"/>
          </a:p>
          <a:p>
            <a:pPr lvl="1"/>
            <a:r>
              <a:rPr lang="zh-CN" altLang="en-US" sz="3200" dirty="0"/>
              <a:t>技术特征、任务特征、个体特征</a:t>
            </a:r>
            <a:r>
              <a:rPr lang="en-US" altLang="zh-CN" sz="3200" dirty="0"/>
              <a:t>—</a:t>
            </a:r>
            <a:r>
              <a:rPr lang="zh-CN" altLang="en-US" sz="3200" dirty="0"/>
              <a:t>任务技术匹配程度</a:t>
            </a:r>
            <a:r>
              <a:rPr lang="en-US" altLang="zh-CN" sz="3200" dirty="0"/>
              <a:t>—IS</a:t>
            </a:r>
            <a:r>
              <a:rPr lang="zh-CN" altLang="en-US" sz="3200" dirty="0"/>
              <a:t>使用及个体绩效</a:t>
            </a:r>
            <a:endParaRPr lang="en-US" altLang="zh-CN" sz="3200" dirty="0"/>
          </a:p>
          <a:p>
            <a:r>
              <a:rPr lang="zh-CN" altLang="en-US" sz="3600" dirty="0"/>
              <a:t>社会认知理论</a:t>
            </a:r>
            <a:endParaRPr lang="en-US" altLang="zh-CN" sz="3600" dirty="0"/>
          </a:p>
          <a:p>
            <a:pPr lvl="1"/>
            <a:r>
              <a:rPr lang="zh-CN" altLang="en-US" sz="3200" dirty="0"/>
              <a:t>他人鼓励、他人使用、组织支持</a:t>
            </a:r>
            <a:r>
              <a:rPr lang="en-US" altLang="zh-CN" sz="3200" dirty="0"/>
              <a:t>—</a:t>
            </a:r>
            <a:r>
              <a:rPr lang="zh-CN" altLang="en-US" sz="3200" dirty="0"/>
              <a:t>自我效能与结果预期</a:t>
            </a:r>
            <a:r>
              <a:rPr lang="en-US" altLang="zh-CN" sz="3200" dirty="0"/>
              <a:t>—</a:t>
            </a:r>
            <a:r>
              <a:rPr lang="zh-CN" altLang="en-US" sz="3200" dirty="0"/>
              <a:t>情感与</a:t>
            </a:r>
            <a:r>
              <a:rPr lang="en-US" altLang="zh-CN" sz="3200" dirty="0"/>
              <a:t>IS</a:t>
            </a:r>
            <a:r>
              <a:rPr lang="zh-CN" altLang="en-US" sz="3200" dirty="0"/>
              <a:t>使用</a:t>
            </a:r>
          </a:p>
        </p:txBody>
      </p:sp>
    </p:spTree>
    <p:extLst>
      <p:ext uri="{BB962C8B-B14F-4D97-AF65-F5344CB8AC3E}">
        <p14:creationId xmlns:p14="http://schemas.microsoft.com/office/powerpoint/2010/main" val="1883442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874815" y="2641600"/>
            <a:ext cx="6409905" cy="1229118"/>
          </a:xfrm>
        </p:spPr>
        <p:txBody>
          <a:bodyPr vert="horz" lIns="91440" tIns="45720" rIns="91440" bIns="45720" rtlCol="0" anchor="b">
            <a:normAutofit/>
          </a:bodyPr>
          <a:lstStyle/>
          <a:p>
            <a:pPr algn="ctr"/>
            <a:r>
              <a:rPr lang="zh-CN" altLang="en-US" dirty="0"/>
              <a:t>二</a:t>
            </a:r>
            <a:r>
              <a:rPr lang="zh-CN" altLang="en-US" kern="1200" dirty="0">
                <a:solidFill>
                  <a:schemeClr val="tx1"/>
                </a:solidFill>
                <a:latin typeface="+mj-lt"/>
                <a:ea typeface="+mj-ea"/>
                <a:cs typeface="+mj-cs"/>
              </a:rPr>
              <a:t>、</a:t>
            </a:r>
            <a:r>
              <a:rPr lang="en-US" altLang="zh-CN" kern="1200" dirty="0">
                <a:solidFill>
                  <a:schemeClr val="tx1"/>
                </a:solidFill>
                <a:latin typeface="+mj-lt"/>
                <a:ea typeface="+mj-ea"/>
                <a:cs typeface="+mj-cs"/>
              </a:rPr>
              <a:t>IT</a:t>
            </a:r>
            <a:r>
              <a:rPr lang="zh-CN" altLang="en-US" kern="1200" dirty="0">
                <a:solidFill>
                  <a:schemeClr val="tx1"/>
                </a:solidFill>
                <a:latin typeface="+mj-lt"/>
                <a:ea typeface="+mj-ea"/>
                <a:cs typeface="+mj-cs"/>
              </a:rPr>
              <a:t>的角色</a:t>
            </a:r>
          </a:p>
        </p:txBody>
      </p:sp>
      <p:sp>
        <p:nvSpPr>
          <p:cNvPr id="11" name="Freeform: Shape 1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5" name="Freeform: Shape 1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716467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45D00A9-9E98-4ADA-9771-FA6E13F38FD6}"/>
              </a:ext>
            </a:extLst>
          </p:cNvPr>
          <p:cNvSpPr>
            <a:spLocks noGrp="1"/>
          </p:cNvSpPr>
          <p:nvPr>
            <p:ph type="title"/>
          </p:nvPr>
        </p:nvSpPr>
        <p:spPr>
          <a:xfrm>
            <a:off x="594360" y="637125"/>
            <a:ext cx="3163824" cy="5256371"/>
          </a:xfrm>
        </p:spPr>
        <p:txBody>
          <a:bodyPr>
            <a:normAutofit/>
          </a:bodyPr>
          <a:lstStyle/>
          <a:p>
            <a:r>
              <a:rPr lang="zh-CN" altLang="en-US">
                <a:solidFill>
                  <a:schemeClr val="bg1"/>
                </a:solidFill>
              </a:rPr>
              <a:t>课程目标</a:t>
            </a:r>
          </a:p>
        </p:txBody>
      </p:sp>
      <p:graphicFrame>
        <p:nvGraphicFramePr>
          <p:cNvPr id="5" name="内容占位符 2">
            <a:extLst>
              <a:ext uri="{FF2B5EF4-FFF2-40B4-BE49-F238E27FC236}">
                <a16:creationId xmlns:a16="http://schemas.microsoft.com/office/drawing/2014/main" id="{CAD40A90-5033-412E-A5E5-3FAF0DA4D8B4}"/>
              </a:ext>
            </a:extLst>
          </p:cNvPr>
          <p:cNvGraphicFramePr>
            <a:graphicFrameLocks noGrp="1"/>
          </p:cNvGraphicFramePr>
          <p:nvPr>
            <p:ph idx="1"/>
            <p:extLst>
              <p:ext uri="{D42A27DB-BD31-4B8C-83A1-F6EECF244321}">
                <p14:modId xmlns:p14="http://schemas.microsoft.com/office/powerpoint/2010/main" val="578898435"/>
              </p:ext>
            </p:extLst>
          </p:nvPr>
        </p:nvGraphicFramePr>
        <p:xfrm>
          <a:off x="4517136" y="303591"/>
          <a:ext cx="7242048"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6468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F7F53-E888-4A1D-8629-5D065ECCAB6E}"/>
              </a:ext>
            </a:extLst>
          </p:cNvPr>
          <p:cNvSpPr>
            <a:spLocks noGrp="1"/>
          </p:cNvSpPr>
          <p:nvPr>
            <p:ph type="title"/>
          </p:nvPr>
        </p:nvSpPr>
        <p:spPr/>
        <p:txBody>
          <a:bodyPr/>
          <a:lstStyle/>
          <a:p>
            <a:r>
              <a:rPr lang="zh-CN" altLang="en-US" dirty="0"/>
              <a:t>教学内容</a:t>
            </a:r>
          </a:p>
        </p:txBody>
      </p:sp>
      <p:sp>
        <p:nvSpPr>
          <p:cNvPr id="3" name="内容占位符 2">
            <a:extLst>
              <a:ext uri="{FF2B5EF4-FFF2-40B4-BE49-F238E27FC236}">
                <a16:creationId xmlns:a16="http://schemas.microsoft.com/office/drawing/2014/main" id="{A77EB807-F267-4108-ACF8-EA38B6FC7CE4}"/>
              </a:ext>
            </a:extLst>
          </p:cNvPr>
          <p:cNvSpPr>
            <a:spLocks noGrp="1"/>
          </p:cNvSpPr>
          <p:nvPr>
            <p:ph idx="1"/>
          </p:nvPr>
        </p:nvSpPr>
        <p:spPr/>
        <p:txBody>
          <a:bodyPr>
            <a:normAutofit/>
          </a:bodyPr>
          <a:lstStyle/>
          <a:p>
            <a:pPr marL="514350" indent="-514350">
              <a:buFont typeface="+mj-lt"/>
              <a:buAutoNum type="arabicPeriod"/>
            </a:pPr>
            <a:r>
              <a:rPr lang="en-US" altLang="zh-CN" sz="3200" dirty="0"/>
              <a:t>ITA</a:t>
            </a:r>
            <a:r>
              <a:rPr lang="zh-CN" altLang="en-US" sz="3200" dirty="0"/>
              <a:t>的理论视角</a:t>
            </a:r>
            <a:endParaRPr lang="en-US" altLang="zh-CN" sz="3200" dirty="0"/>
          </a:p>
          <a:p>
            <a:pPr marL="514350" indent="-514350">
              <a:buFont typeface="+mj-lt"/>
              <a:buAutoNum type="arabicPeriod"/>
            </a:pPr>
            <a:r>
              <a:rPr lang="en-US" altLang="zh-CN" sz="3200" dirty="0"/>
              <a:t>IT</a:t>
            </a:r>
            <a:r>
              <a:rPr lang="zh-CN" altLang="en-US" sz="3200" dirty="0"/>
              <a:t>与不平等</a:t>
            </a:r>
            <a:endParaRPr lang="en-US" altLang="zh-CN" sz="3200" dirty="0"/>
          </a:p>
          <a:p>
            <a:pPr marL="514350" indent="-514350">
              <a:buFont typeface="+mj-lt"/>
              <a:buAutoNum type="arabicPeriod"/>
            </a:pPr>
            <a:r>
              <a:rPr lang="en-US" altLang="zh-CN" sz="3200" dirty="0"/>
              <a:t>IT</a:t>
            </a:r>
            <a:r>
              <a:rPr lang="zh-CN" altLang="en-US" sz="3200" dirty="0"/>
              <a:t>与伦理</a:t>
            </a:r>
            <a:endParaRPr lang="en-US" altLang="zh-CN" sz="3200" dirty="0"/>
          </a:p>
        </p:txBody>
      </p:sp>
    </p:spTree>
    <p:extLst>
      <p:ext uri="{BB962C8B-B14F-4D97-AF65-F5344CB8AC3E}">
        <p14:creationId xmlns:p14="http://schemas.microsoft.com/office/powerpoint/2010/main" val="3190446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A4351108-4FD2-40EC-BEFB-DAC27F43E7A2}"/>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zh-CN" altLang="en-US" sz="4000"/>
              <a:t>技术是什么？</a:t>
            </a:r>
          </a:p>
        </p:txBody>
      </p:sp>
      <p:sp>
        <p:nvSpPr>
          <p:cNvPr id="124"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Freeform: Shape 127">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6" name="Picture 4" descr="头条】人工智能“盲人摸象”">
            <a:extLst>
              <a:ext uri="{FF2B5EF4-FFF2-40B4-BE49-F238E27FC236}">
                <a16:creationId xmlns:a16="http://schemas.microsoft.com/office/drawing/2014/main" id="{EBF260ED-9C51-4B78-984B-377B50BB09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217" r="1" b="1"/>
          <a:stretch/>
        </p:blipFill>
        <p:spPr bwMode="auto">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445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351108-4FD2-40EC-BEFB-DAC27F43E7A2}"/>
              </a:ext>
            </a:extLst>
          </p:cNvPr>
          <p:cNvSpPr>
            <a:spLocks noGrp="1"/>
          </p:cNvSpPr>
          <p:nvPr>
            <p:ph type="title"/>
          </p:nvPr>
        </p:nvSpPr>
        <p:spPr/>
        <p:txBody>
          <a:bodyPr/>
          <a:lstStyle/>
          <a:p>
            <a:r>
              <a:rPr lang="en-US" altLang="zh-CN" dirty="0"/>
              <a:t>ITA</a:t>
            </a:r>
            <a:r>
              <a:rPr lang="zh-CN" altLang="en-US" dirty="0"/>
              <a:t>的理论视角</a:t>
            </a:r>
          </a:p>
        </p:txBody>
      </p:sp>
      <p:sp>
        <p:nvSpPr>
          <p:cNvPr id="3" name="内容占位符 2">
            <a:extLst>
              <a:ext uri="{FF2B5EF4-FFF2-40B4-BE49-F238E27FC236}">
                <a16:creationId xmlns:a16="http://schemas.microsoft.com/office/drawing/2014/main" id="{CA01BF96-FB10-4CD3-BCC0-B9E33153E898}"/>
              </a:ext>
            </a:extLst>
          </p:cNvPr>
          <p:cNvSpPr>
            <a:spLocks noGrp="1"/>
          </p:cNvSpPr>
          <p:nvPr>
            <p:ph idx="1"/>
          </p:nvPr>
        </p:nvSpPr>
        <p:spPr>
          <a:xfrm>
            <a:off x="838200" y="1825625"/>
            <a:ext cx="7340600" cy="2911475"/>
          </a:xfrm>
        </p:spPr>
        <p:txBody>
          <a:bodyPr>
            <a:normAutofit/>
          </a:bodyPr>
          <a:lstStyle/>
          <a:p>
            <a:r>
              <a:rPr lang="zh-CN" altLang="en-US" sz="3200" dirty="0"/>
              <a:t>计算视角（</a:t>
            </a:r>
            <a:r>
              <a:rPr lang="en-US" altLang="zh-CN" sz="3200" dirty="0"/>
              <a:t>computational view</a:t>
            </a:r>
            <a:r>
              <a:rPr lang="zh-CN" altLang="en-US" sz="3200" dirty="0"/>
              <a:t>）</a:t>
            </a:r>
            <a:endParaRPr lang="en-US" altLang="zh-CN" sz="3200" dirty="0"/>
          </a:p>
          <a:p>
            <a:r>
              <a:rPr lang="zh-CN" altLang="en-US" sz="3200" dirty="0"/>
              <a:t>工具视角（</a:t>
            </a:r>
            <a:r>
              <a:rPr lang="en-US" altLang="zh-CN" sz="3200" dirty="0"/>
              <a:t>tool view</a:t>
            </a:r>
            <a:r>
              <a:rPr lang="zh-CN" altLang="en-US" sz="3200" dirty="0"/>
              <a:t>）</a:t>
            </a:r>
            <a:endParaRPr lang="en-US" altLang="zh-CN" sz="3200" dirty="0"/>
          </a:p>
          <a:p>
            <a:r>
              <a:rPr lang="zh-CN" altLang="en-US" sz="3200" dirty="0"/>
              <a:t>代理视角（</a:t>
            </a:r>
            <a:r>
              <a:rPr lang="en-US" altLang="zh-CN" sz="3200" dirty="0"/>
              <a:t>proxy view</a:t>
            </a:r>
            <a:r>
              <a:rPr lang="zh-CN" altLang="en-US" sz="3200" dirty="0"/>
              <a:t>）</a:t>
            </a:r>
            <a:endParaRPr lang="en-US" altLang="zh-CN" sz="3200" dirty="0"/>
          </a:p>
          <a:p>
            <a:r>
              <a:rPr lang="zh-CN" altLang="en-US" sz="3200" dirty="0"/>
              <a:t>整体视角（</a:t>
            </a:r>
            <a:r>
              <a:rPr lang="en-US" altLang="zh-CN" sz="3200" dirty="0"/>
              <a:t>ensemble view</a:t>
            </a:r>
            <a:r>
              <a:rPr lang="zh-CN" altLang="en-US" sz="3200" dirty="0"/>
              <a:t>）</a:t>
            </a:r>
          </a:p>
        </p:txBody>
      </p:sp>
    </p:spTree>
    <p:extLst>
      <p:ext uri="{BB962C8B-B14F-4D97-AF65-F5344CB8AC3E}">
        <p14:creationId xmlns:p14="http://schemas.microsoft.com/office/powerpoint/2010/main" val="3200217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0885E-25FE-4770-A2AC-CFFF59E2CE0B}"/>
              </a:ext>
            </a:extLst>
          </p:cNvPr>
          <p:cNvSpPr>
            <a:spLocks noGrp="1"/>
          </p:cNvSpPr>
          <p:nvPr>
            <p:ph type="title"/>
          </p:nvPr>
        </p:nvSpPr>
        <p:spPr/>
        <p:txBody>
          <a:bodyPr/>
          <a:lstStyle/>
          <a:p>
            <a:r>
              <a:rPr lang="zh-CN" altLang="en-US" dirty="0"/>
              <a:t>计算视角</a:t>
            </a:r>
          </a:p>
        </p:txBody>
      </p:sp>
      <p:sp>
        <p:nvSpPr>
          <p:cNvPr id="3" name="内容占位符 2">
            <a:extLst>
              <a:ext uri="{FF2B5EF4-FFF2-40B4-BE49-F238E27FC236}">
                <a16:creationId xmlns:a16="http://schemas.microsoft.com/office/drawing/2014/main" id="{29F36CD9-FA5B-42C6-A0F1-03409013F1D2}"/>
              </a:ext>
            </a:extLst>
          </p:cNvPr>
          <p:cNvSpPr>
            <a:spLocks noGrp="1"/>
          </p:cNvSpPr>
          <p:nvPr>
            <p:ph idx="1"/>
          </p:nvPr>
        </p:nvSpPr>
        <p:spPr/>
        <p:txBody>
          <a:bodyPr>
            <a:normAutofit/>
          </a:bodyPr>
          <a:lstStyle/>
          <a:p>
            <a:r>
              <a:rPr lang="zh-CN" altLang="en-US" sz="3600" dirty="0"/>
              <a:t>计算视角（</a:t>
            </a:r>
            <a:r>
              <a:rPr lang="en-US" altLang="zh-CN" sz="3600" dirty="0"/>
              <a:t>computational view</a:t>
            </a:r>
            <a:r>
              <a:rPr lang="zh-CN" altLang="en-US" sz="3600" dirty="0"/>
              <a:t>）聚焦于</a:t>
            </a:r>
            <a:r>
              <a:rPr lang="en-US" altLang="zh-CN" sz="3600" dirty="0"/>
              <a:t>IT</a:t>
            </a:r>
            <a:r>
              <a:rPr lang="zh-CN" altLang="en-US" sz="3600" dirty="0"/>
              <a:t>的</a:t>
            </a:r>
            <a:r>
              <a:rPr lang="zh-CN" altLang="en-US" sz="3600" dirty="0">
                <a:solidFill>
                  <a:srgbClr val="FF0000"/>
                </a:solidFill>
              </a:rPr>
              <a:t>计算能力</a:t>
            </a:r>
            <a:r>
              <a:rPr lang="zh-CN" altLang="en-US" sz="3600" dirty="0"/>
              <a:t>上，主要关注</a:t>
            </a:r>
            <a:r>
              <a:rPr lang="en-US" altLang="zh-CN" sz="3600" dirty="0"/>
              <a:t>IT</a:t>
            </a:r>
            <a:r>
              <a:rPr lang="zh-CN" altLang="en-US" sz="3600" dirty="0"/>
              <a:t>表示、操纵、存储、检索和传输信息的能力</a:t>
            </a:r>
            <a:endParaRPr lang="en-US" altLang="zh-CN" sz="3600" dirty="0"/>
          </a:p>
          <a:p>
            <a:r>
              <a:rPr lang="zh-CN" altLang="en-US" sz="3600" dirty="0">
                <a:solidFill>
                  <a:srgbClr val="FF0000"/>
                </a:solidFill>
              </a:rPr>
              <a:t>技术即算法</a:t>
            </a:r>
            <a:r>
              <a:rPr lang="zh-CN" altLang="en-US" sz="3600" dirty="0"/>
              <a:t>，侧重于构建新的或性能更好的计算系统 （</a:t>
            </a:r>
            <a:r>
              <a:rPr lang="en-US" altLang="zh-CN" sz="3600" dirty="0"/>
              <a:t>e.g., </a:t>
            </a:r>
            <a:r>
              <a:rPr lang="zh-CN" altLang="en-US" sz="3600" dirty="0"/>
              <a:t>数据挖掘、机器学习）</a:t>
            </a:r>
            <a:endParaRPr lang="en-US" altLang="zh-CN" sz="3600" dirty="0"/>
          </a:p>
          <a:p>
            <a:r>
              <a:rPr lang="zh-CN" altLang="en-US" sz="3600" dirty="0">
                <a:solidFill>
                  <a:srgbClr val="FF0000"/>
                </a:solidFill>
              </a:rPr>
              <a:t>技术即模型</a:t>
            </a:r>
            <a:r>
              <a:rPr lang="zh-CN" altLang="en-US" sz="3600" dirty="0"/>
              <a:t>，侧重于通过数据建模或模拟方法来表述社会、经济和信息现象 （</a:t>
            </a:r>
            <a:r>
              <a:rPr lang="en-US" altLang="zh-CN" sz="3600" dirty="0"/>
              <a:t>e.g., </a:t>
            </a:r>
            <a:r>
              <a:rPr lang="zh-CN" altLang="en-US" sz="3600" dirty="0"/>
              <a:t>人工智能）</a:t>
            </a:r>
          </a:p>
        </p:txBody>
      </p:sp>
    </p:spTree>
    <p:extLst>
      <p:ext uri="{BB962C8B-B14F-4D97-AF65-F5344CB8AC3E}">
        <p14:creationId xmlns:p14="http://schemas.microsoft.com/office/powerpoint/2010/main" val="2945729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0885E-25FE-4770-A2AC-CFFF59E2CE0B}"/>
              </a:ext>
            </a:extLst>
          </p:cNvPr>
          <p:cNvSpPr>
            <a:spLocks noGrp="1"/>
          </p:cNvSpPr>
          <p:nvPr>
            <p:ph type="title"/>
          </p:nvPr>
        </p:nvSpPr>
        <p:spPr/>
        <p:txBody>
          <a:bodyPr/>
          <a:lstStyle/>
          <a:p>
            <a:r>
              <a:rPr lang="zh-CN" altLang="en-US" dirty="0"/>
              <a:t>工具视角</a:t>
            </a:r>
          </a:p>
        </p:txBody>
      </p:sp>
      <p:sp>
        <p:nvSpPr>
          <p:cNvPr id="3" name="内容占位符 2">
            <a:extLst>
              <a:ext uri="{FF2B5EF4-FFF2-40B4-BE49-F238E27FC236}">
                <a16:creationId xmlns:a16="http://schemas.microsoft.com/office/drawing/2014/main" id="{29F36CD9-FA5B-42C6-A0F1-03409013F1D2}"/>
              </a:ext>
            </a:extLst>
          </p:cNvPr>
          <p:cNvSpPr>
            <a:spLocks noGrp="1"/>
          </p:cNvSpPr>
          <p:nvPr>
            <p:ph idx="1"/>
          </p:nvPr>
        </p:nvSpPr>
        <p:spPr/>
        <p:txBody>
          <a:bodyPr>
            <a:normAutofit/>
          </a:bodyPr>
          <a:lstStyle/>
          <a:p>
            <a:r>
              <a:rPr lang="zh-CN" altLang="en-US" sz="3600" dirty="0"/>
              <a:t>工具视角（</a:t>
            </a:r>
            <a:r>
              <a:rPr lang="en-US" altLang="zh-CN" sz="3600" dirty="0"/>
              <a:t>tool view</a:t>
            </a:r>
            <a:r>
              <a:rPr lang="zh-CN" altLang="en-US" sz="3600" dirty="0"/>
              <a:t>）认为，技术就是工程或人工制品，用以实现其</a:t>
            </a:r>
            <a:r>
              <a:rPr lang="zh-CN" altLang="en-US" sz="3600" dirty="0">
                <a:solidFill>
                  <a:srgbClr val="FF0000"/>
                </a:solidFill>
              </a:rPr>
              <a:t>设计人员</a:t>
            </a:r>
            <a:r>
              <a:rPr lang="zh-CN" altLang="en-US" sz="3600" dirty="0"/>
              <a:t>所期望的目标</a:t>
            </a:r>
            <a:endParaRPr lang="en-US" altLang="zh-CN" sz="3600" dirty="0"/>
          </a:p>
          <a:p>
            <a:r>
              <a:rPr lang="zh-CN" altLang="en-US" sz="3600" dirty="0"/>
              <a:t> 工具视角将技术视作“</a:t>
            </a:r>
            <a:r>
              <a:rPr lang="zh-CN" altLang="en-US" sz="3600" dirty="0">
                <a:solidFill>
                  <a:srgbClr val="FF0000"/>
                </a:solidFill>
              </a:rPr>
              <a:t>黑匣子</a:t>
            </a:r>
            <a:r>
              <a:rPr lang="zh-CN" altLang="en-US" sz="3600" dirty="0"/>
              <a:t>”，并假设它们是</a:t>
            </a:r>
            <a:r>
              <a:rPr lang="zh-CN" altLang="en-US" sz="3600" dirty="0">
                <a:solidFill>
                  <a:srgbClr val="FF0000"/>
                </a:solidFill>
              </a:rPr>
              <a:t>稳定的人工制品</a:t>
            </a:r>
            <a:r>
              <a:rPr lang="zh-CN" altLang="en-US" sz="3600" dirty="0"/>
              <a:t>，可以传递给</a:t>
            </a:r>
            <a:r>
              <a:rPr lang="zh-CN" altLang="en-US" sz="3600" dirty="0">
                <a:solidFill>
                  <a:srgbClr val="FF0000"/>
                </a:solidFill>
              </a:rPr>
              <a:t>任何人</a:t>
            </a:r>
            <a:r>
              <a:rPr lang="zh-CN" altLang="en-US" sz="3600" dirty="0"/>
              <a:t>随时随地使用</a:t>
            </a:r>
          </a:p>
        </p:txBody>
      </p:sp>
    </p:spTree>
    <p:extLst>
      <p:ext uri="{BB962C8B-B14F-4D97-AF65-F5344CB8AC3E}">
        <p14:creationId xmlns:p14="http://schemas.microsoft.com/office/powerpoint/2010/main" val="600488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0885E-25FE-4770-A2AC-CFFF59E2CE0B}"/>
              </a:ext>
            </a:extLst>
          </p:cNvPr>
          <p:cNvSpPr>
            <a:spLocks noGrp="1"/>
          </p:cNvSpPr>
          <p:nvPr>
            <p:ph type="title"/>
          </p:nvPr>
        </p:nvSpPr>
        <p:spPr/>
        <p:txBody>
          <a:bodyPr/>
          <a:lstStyle/>
          <a:p>
            <a:r>
              <a:rPr lang="en-US" altLang="zh-CN" dirty="0"/>
              <a:t>ITA</a:t>
            </a:r>
            <a:r>
              <a:rPr lang="zh-CN" altLang="en-US" dirty="0"/>
              <a:t>作为工具</a:t>
            </a:r>
          </a:p>
        </p:txBody>
      </p:sp>
      <p:sp>
        <p:nvSpPr>
          <p:cNvPr id="3" name="内容占位符 2">
            <a:extLst>
              <a:ext uri="{FF2B5EF4-FFF2-40B4-BE49-F238E27FC236}">
                <a16:creationId xmlns:a16="http://schemas.microsoft.com/office/drawing/2014/main" id="{29F36CD9-FA5B-42C6-A0F1-03409013F1D2}"/>
              </a:ext>
            </a:extLst>
          </p:cNvPr>
          <p:cNvSpPr>
            <a:spLocks noGrp="1"/>
          </p:cNvSpPr>
          <p:nvPr>
            <p:ph idx="1"/>
          </p:nvPr>
        </p:nvSpPr>
        <p:spPr/>
        <p:txBody>
          <a:bodyPr>
            <a:normAutofit lnSpcReduction="10000"/>
          </a:bodyPr>
          <a:lstStyle/>
          <a:p>
            <a:r>
              <a:rPr lang="zh-CN" altLang="en-US" sz="3600" dirty="0">
                <a:solidFill>
                  <a:srgbClr val="FF0000"/>
                </a:solidFill>
              </a:rPr>
              <a:t>替代劳动力</a:t>
            </a:r>
            <a:r>
              <a:rPr lang="zh-CN" altLang="en-US" sz="3600" dirty="0"/>
              <a:t>的工具，例如</a:t>
            </a:r>
            <a:r>
              <a:rPr lang="en-US" altLang="zh-CN" sz="3600" dirty="0"/>
              <a:t>MIS</a:t>
            </a:r>
            <a:r>
              <a:rPr lang="zh-CN" altLang="en-US" sz="3600" dirty="0"/>
              <a:t>可以缩小组织规模和重塑组织结构</a:t>
            </a:r>
            <a:endParaRPr lang="en-US" altLang="zh-CN" sz="3600" dirty="0"/>
          </a:p>
          <a:p>
            <a:r>
              <a:rPr lang="zh-CN" altLang="en-US" sz="3600" dirty="0">
                <a:solidFill>
                  <a:srgbClr val="FF0000"/>
                </a:solidFill>
              </a:rPr>
              <a:t>提高生产率</a:t>
            </a:r>
            <a:r>
              <a:rPr lang="zh-CN" altLang="en-US" sz="3600" dirty="0"/>
              <a:t>的工具，例如</a:t>
            </a:r>
            <a:r>
              <a:rPr lang="en-US" altLang="zh-CN" sz="3600" dirty="0"/>
              <a:t>ITA</a:t>
            </a:r>
            <a:r>
              <a:rPr lang="zh-CN" altLang="en-US" sz="3600" dirty="0"/>
              <a:t>通过替代旧一代技术来提升生产率</a:t>
            </a:r>
            <a:endParaRPr lang="en-US" altLang="zh-CN" sz="3600" dirty="0"/>
          </a:p>
          <a:p>
            <a:r>
              <a:rPr lang="zh-CN" altLang="en-US" sz="3600" dirty="0">
                <a:solidFill>
                  <a:srgbClr val="FF0000"/>
                </a:solidFill>
              </a:rPr>
              <a:t>信息处理</a:t>
            </a:r>
            <a:r>
              <a:rPr lang="zh-CN" altLang="en-US" sz="3600" dirty="0"/>
              <a:t>的工具，例如</a:t>
            </a:r>
            <a:r>
              <a:rPr lang="en-US" altLang="zh-CN" sz="3600" dirty="0"/>
              <a:t>ITA</a:t>
            </a:r>
            <a:r>
              <a:rPr lang="zh-CN" altLang="en-US" sz="3600" dirty="0"/>
              <a:t>最擅长的是改变和增强个体和组织处理信息的方式</a:t>
            </a:r>
            <a:endParaRPr lang="en-US" altLang="zh-CN" sz="3600" dirty="0"/>
          </a:p>
          <a:p>
            <a:r>
              <a:rPr lang="zh-CN" altLang="en-US" sz="3600" dirty="0">
                <a:solidFill>
                  <a:srgbClr val="FF0000"/>
                </a:solidFill>
              </a:rPr>
              <a:t>改变社会关系</a:t>
            </a:r>
            <a:r>
              <a:rPr lang="zh-CN" altLang="en-US" sz="3600" dirty="0"/>
              <a:t>的工具，例如引入</a:t>
            </a:r>
            <a:r>
              <a:rPr lang="en-US" altLang="zh-CN" sz="3600" dirty="0"/>
              <a:t>ITA</a:t>
            </a:r>
            <a:r>
              <a:rPr lang="zh-CN" altLang="en-US" sz="3600" dirty="0"/>
              <a:t>会改变社交网络、沟通模式和工作活动 （</a:t>
            </a:r>
            <a:r>
              <a:rPr lang="en-US" altLang="zh-CN" sz="3600" dirty="0"/>
              <a:t>e.g., </a:t>
            </a:r>
            <a:r>
              <a:rPr lang="zh-CN" altLang="en-US" sz="3600" dirty="0"/>
              <a:t>微信）</a:t>
            </a:r>
          </a:p>
        </p:txBody>
      </p:sp>
    </p:spTree>
    <p:extLst>
      <p:ext uri="{BB962C8B-B14F-4D97-AF65-F5344CB8AC3E}">
        <p14:creationId xmlns:p14="http://schemas.microsoft.com/office/powerpoint/2010/main" val="479967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0885E-25FE-4770-A2AC-CFFF59E2CE0B}"/>
              </a:ext>
            </a:extLst>
          </p:cNvPr>
          <p:cNvSpPr>
            <a:spLocks noGrp="1"/>
          </p:cNvSpPr>
          <p:nvPr>
            <p:ph type="title"/>
          </p:nvPr>
        </p:nvSpPr>
        <p:spPr/>
        <p:txBody>
          <a:bodyPr/>
          <a:lstStyle/>
          <a:p>
            <a:r>
              <a:rPr lang="zh-CN" altLang="en-US" dirty="0"/>
              <a:t>代理视角</a:t>
            </a:r>
          </a:p>
        </p:txBody>
      </p:sp>
      <p:sp>
        <p:nvSpPr>
          <p:cNvPr id="3" name="内容占位符 2">
            <a:extLst>
              <a:ext uri="{FF2B5EF4-FFF2-40B4-BE49-F238E27FC236}">
                <a16:creationId xmlns:a16="http://schemas.microsoft.com/office/drawing/2014/main" id="{29F36CD9-FA5B-42C6-A0F1-03409013F1D2}"/>
              </a:ext>
            </a:extLst>
          </p:cNvPr>
          <p:cNvSpPr>
            <a:spLocks noGrp="1"/>
          </p:cNvSpPr>
          <p:nvPr>
            <p:ph idx="1"/>
          </p:nvPr>
        </p:nvSpPr>
        <p:spPr/>
        <p:txBody>
          <a:bodyPr>
            <a:normAutofit fontScale="92500"/>
          </a:bodyPr>
          <a:lstStyle/>
          <a:p>
            <a:r>
              <a:rPr lang="zh-CN" altLang="en-US" sz="3600" dirty="0"/>
              <a:t>代理视角（</a:t>
            </a:r>
            <a:r>
              <a:rPr lang="en-US" altLang="zh-CN" sz="3600" dirty="0"/>
              <a:t>proxy view</a:t>
            </a:r>
            <a:r>
              <a:rPr lang="zh-CN" altLang="en-US" sz="3600" dirty="0"/>
              <a:t>）阐释了能够表征</a:t>
            </a:r>
            <a:r>
              <a:rPr lang="en-US" altLang="zh-CN" sz="3600" dirty="0">
                <a:solidFill>
                  <a:srgbClr val="FF0000"/>
                </a:solidFill>
              </a:rPr>
              <a:t>IT</a:t>
            </a:r>
            <a:r>
              <a:rPr lang="zh-CN" altLang="en-US" sz="3600" dirty="0">
                <a:solidFill>
                  <a:srgbClr val="FF0000"/>
                </a:solidFill>
              </a:rPr>
              <a:t>基本特性或价值</a:t>
            </a:r>
            <a:r>
              <a:rPr lang="zh-CN" altLang="en-US" sz="3600" dirty="0"/>
              <a:t>的一些关键要素</a:t>
            </a:r>
            <a:endParaRPr lang="en-US" altLang="zh-CN" sz="3600" dirty="0"/>
          </a:p>
          <a:p>
            <a:r>
              <a:rPr lang="zh-CN" altLang="en-US" sz="3600" dirty="0">
                <a:solidFill>
                  <a:srgbClr val="FF0000"/>
                </a:solidFill>
              </a:rPr>
              <a:t>技术即感知</a:t>
            </a:r>
            <a:r>
              <a:rPr lang="zh-CN" altLang="en-US" sz="3600" dirty="0"/>
              <a:t>，确立了技术使用中个体感知的重要性，探讨对</a:t>
            </a:r>
            <a:r>
              <a:rPr lang="en-US" altLang="zh-CN" sz="3600" dirty="0"/>
              <a:t>ITA</a:t>
            </a:r>
            <a:r>
              <a:rPr lang="zh-CN" altLang="en-US" sz="3600" dirty="0"/>
              <a:t>的感知、认知和态度如何解释</a:t>
            </a:r>
            <a:r>
              <a:rPr lang="en-US" altLang="zh-CN" sz="3600" dirty="0"/>
              <a:t>IT</a:t>
            </a:r>
            <a:r>
              <a:rPr lang="zh-CN" altLang="en-US" sz="3600" dirty="0"/>
              <a:t>的使用及效应</a:t>
            </a:r>
            <a:endParaRPr lang="en-US" altLang="zh-CN" sz="3600" dirty="0"/>
          </a:p>
          <a:p>
            <a:r>
              <a:rPr lang="zh-CN" altLang="en-US" sz="3600" dirty="0">
                <a:solidFill>
                  <a:srgbClr val="FF0000"/>
                </a:solidFill>
              </a:rPr>
              <a:t>技术即扩散</a:t>
            </a:r>
            <a:r>
              <a:rPr lang="zh-CN" altLang="en-US" sz="3600" dirty="0"/>
              <a:t>，专注于</a:t>
            </a:r>
            <a:r>
              <a:rPr lang="en-US" altLang="zh-CN" sz="3600" dirty="0"/>
              <a:t>ITA</a:t>
            </a:r>
            <a:r>
              <a:rPr lang="zh-CN" altLang="en-US" sz="3600" dirty="0"/>
              <a:t>在企业、行业和经济体内的传播和渗透 （</a:t>
            </a:r>
            <a:r>
              <a:rPr lang="en-US" altLang="zh-CN" sz="3600" dirty="0"/>
              <a:t>e.g., </a:t>
            </a:r>
            <a:r>
              <a:rPr lang="zh-CN" altLang="en-US" sz="3600" dirty="0"/>
              <a:t>移动支付，二维码）</a:t>
            </a:r>
            <a:endParaRPr lang="en-US" altLang="zh-CN" sz="3600" dirty="0"/>
          </a:p>
          <a:p>
            <a:r>
              <a:rPr lang="zh-CN" altLang="en-US" sz="3600" dirty="0">
                <a:solidFill>
                  <a:srgbClr val="FF0000"/>
                </a:solidFill>
              </a:rPr>
              <a:t>技术即资本</a:t>
            </a:r>
            <a:r>
              <a:rPr lang="zh-CN" altLang="en-US" sz="3600" dirty="0"/>
              <a:t>，它以经济学为基础，关注</a:t>
            </a:r>
            <a:r>
              <a:rPr lang="en-US" altLang="zh-CN" sz="3600" dirty="0"/>
              <a:t>IT</a:t>
            </a:r>
            <a:r>
              <a:rPr lang="zh-CN" altLang="en-US" sz="3600" dirty="0"/>
              <a:t>资源对企业、行业或经济体的价值 （</a:t>
            </a:r>
            <a:r>
              <a:rPr lang="en-US" altLang="zh-CN" sz="3600" dirty="0"/>
              <a:t>e.g., RBV</a:t>
            </a:r>
            <a:r>
              <a:rPr lang="zh-CN" altLang="en-US" sz="3600" dirty="0"/>
              <a:t>）</a:t>
            </a:r>
          </a:p>
        </p:txBody>
      </p:sp>
    </p:spTree>
    <p:extLst>
      <p:ext uri="{BB962C8B-B14F-4D97-AF65-F5344CB8AC3E}">
        <p14:creationId xmlns:p14="http://schemas.microsoft.com/office/powerpoint/2010/main" val="3729176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0885E-25FE-4770-A2AC-CFFF59E2CE0B}"/>
              </a:ext>
            </a:extLst>
          </p:cNvPr>
          <p:cNvSpPr>
            <a:spLocks noGrp="1"/>
          </p:cNvSpPr>
          <p:nvPr>
            <p:ph type="title"/>
          </p:nvPr>
        </p:nvSpPr>
        <p:spPr/>
        <p:txBody>
          <a:bodyPr/>
          <a:lstStyle/>
          <a:p>
            <a:r>
              <a:rPr lang="zh-CN" altLang="en-US" dirty="0"/>
              <a:t>整体视角</a:t>
            </a:r>
          </a:p>
        </p:txBody>
      </p:sp>
      <p:sp>
        <p:nvSpPr>
          <p:cNvPr id="3" name="内容占位符 2">
            <a:extLst>
              <a:ext uri="{FF2B5EF4-FFF2-40B4-BE49-F238E27FC236}">
                <a16:creationId xmlns:a16="http://schemas.microsoft.com/office/drawing/2014/main" id="{29F36CD9-FA5B-42C6-A0F1-03409013F1D2}"/>
              </a:ext>
            </a:extLst>
          </p:cNvPr>
          <p:cNvSpPr>
            <a:spLocks noGrp="1"/>
          </p:cNvSpPr>
          <p:nvPr>
            <p:ph idx="1"/>
          </p:nvPr>
        </p:nvSpPr>
        <p:spPr/>
        <p:txBody>
          <a:bodyPr>
            <a:normAutofit/>
          </a:bodyPr>
          <a:lstStyle/>
          <a:p>
            <a:r>
              <a:rPr lang="zh-CN" altLang="en-US" sz="3600" dirty="0"/>
              <a:t>整体视角（</a:t>
            </a:r>
            <a:r>
              <a:rPr lang="en-US" altLang="zh-CN" sz="3600" dirty="0"/>
              <a:t>ensemble view</a:t>
            </a:r>
            <a:r>
              <a:rPr lang="zh-CN" altLang="en-US" sz="3600" dirty="0"/>
              <a:t>）认为，将</a:t>
            </a:r>
            <a:r>
              <a:rPr lang="en-US" altLang="zh-CN" sz="3600" dirty="0"/>
              <a:t>ITA</a:t>
            </a:r>
            <a:r>
              <a:rPr lang="zh-CN" altLang="en-US" sz="3600" dirty="0"/>
              <a:t>应用于某些社会经济活动，包含很多要素。</a:t>
            </a:r>
            <a:r>
              <a:rPr lang="en-US" altLang="zh-CN" sz="3600" dirty="0"/>
              <a:t>ITA</a:t>
            </a:r>
            <a:r>
              <a:rPr lang="zh-CN" altLang="en-US" sz="3600" dirty="0"/>
              <a:t>可能扮演核心要素，但它只是</a:t>
            </a:r>
            <a:r>
              <a:rPr lang="zh-CN" altLang="en-US" sz="3600" dirty="0">
                <a:solidFill>
                  <a:srgbClr val="FF0000"/>
                </a:solidFill>
              </a:rPr>
              <a:t>其中之一</a:t>
            </a:r>
            <a:endParaRPr lang="en-US" altLang="zh-CN" sz="3600" dirty="0">
              <a:solidFill>
                <a:srgbClr val="FF0000"/>
              </a:solidFill>
            </a:endParaRPr>
          </a:p>
          <a:p>
            <a:r>
              <a:rPr lang="zh-CN" altLang="en-US" sz="3600" dirty="0"/>
              <a:t>侧重于</a:t>
            </a:r>
            <a:r>
              <a:rPr lang="zh-CN" altLang="en-US" sz="3600" dirty="0">
                <a:solidFill>
                  <a:srgbClr val="FF0000"/>
                </a:solidFill>
              </a:rPr>
              <a:t>人与技术</a:t>
            </a:r>
            <a:r>
              <a:rPr lang="zh-CN" altLang="en-US" sz="3600" dirty="0"/>
              <a:t>之间的</a:t>
            </a:r>
            <a:r>
              <a:rPr lang="zh-CN" altLang="en-US" sz="3600" dirty="0">
                <a:solidFill>
                  <a:srgbClr val="FF0000"/>
                </a:solidFill>
              </a:rPr>
              <a:t>动态交互</a:t>
            </a:r>
            <a:r>
              <a:rPr lang="zh-CN" altLang="en-US" sz="3600" dirty="0"/>
              <a:t>，包括</a:t>
            </a:r>
            <a:r>
              <a:rPr lang="en-US" altLang="zh-CN" sz="3600" dirty="0"/>
              <a:t>ITA</a:t>
            </a:r>
            <a:r>
              <a:rPr lang="zh-CN" altLang="en-US" sz="3600" dirty="0"/>
              <a:t>构建、实施、使用等阶段</a:t>
            </a:r>
          </a:p>
        </p:txBody>
      </p:sp>
    </p:spTree>
    <p:extLst>
      <p:ext uri="{BB962C8B-B14F-4D97-AF65-F5344CB8AC3E}">
        <p14:creationId xmlns:p14="http://schemas.microsoft.com/office/powerpoint/2010/main" val="2522837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0885E-25FE-4770-A2AC-CFFF59E2CE0B}"/>
              </a:ext>
            </a:extLst>
          </p:cNvPr>
          <p:cNvSpPr>
            <a:spLocks noGrp="1"/>
          </p:cNvSpPr>
          <p:nvPr>
            <p:ph type="title"/>
          </p:nvPr>
        </p:nvSpPr>
        <p:spPr/>
        <p:txBody>
          <a:bodyPr/>
          <a:lstStyle/>
          <a:p>
            <a:r>
              <a:rPr lang="en-US" altLang="zh-CN" dirty="0"/>
              <a:t>ITA</a:t>
            </a:r>
            <a:r>
              <a:rPr lang="zh-CN" altLang="en-US" dirty="0"/>
              <a:t>作为“零件”</a:t>
            </a:r>
          </a:p>
        </p:txBody>
      </p:sp>
      <p:sp>
        <p:nvSpPr>
          <p:cNvPr id="3" name="内容占位符 2">
            <a:extLst>
              <a:ext uri="{FF2B5EF4-FFF2-40B4-BE49-F238E27FC236}">
                <a16:creationId xmlns:a16="http://schemas.microsoft.com/office/drawing/2014/main" id="{29F36CD9-FA5B-42C6-A0F1-03409013F1D2}"/>
              </a:ext>
            </a:extLst>
          </p:cNvPr>
          <p:cNvSpPr>
            <a:spLocks noGrp="1"/>
          </p:cNvSpPr>
          <p:nvPr>
            <p:ph idx="1"/>
          </p:nvPr>
        </p:nvSpPr>
        <p:spPr>
          <a:xfrm>
            <a:off x="838200" y="1825624"/>
            <a:ext cx="10515600" cy="4524375"/>
          </a:xfrm>
        </p:spPr>
        <p:txBody>
          <a:bodyPr>
            <a:normAutofit fontScale="92500" lnSpcReduction="10000"/>
          </a:bodyPr>
          <a:lstStyle/>
          <a:p>
            <a:r>
              <a:rPr lang="zh-CN" altLang="en-US" sz="3600" dirty="0"/>
              <a:t>技术即</a:t>
            </a:r>
            <a:r>
              <a:rPr lang="zh-CN" altLang="en-US" sz="3600" dirty="0">
                <a:solidFill>
                  <a:srgbClr val="FF0000"/>
                </a:solidFill>
              </a:rPr>
              <a:t>开发项目</a:t>
            </a:r>
            <a:r>
              <a:rPr lang="zh-CN" altLang="en-US" sz="3600" dirty="0"/>
              <a:t>，侧重于在特定组织环境中开发和实施</a:t>
            </a:r>
            <a:r>
              <a:rPr lang="en-US" altLang="zh-CN" sz="3600" dirty="0"/>
              <a:t>ITA</a:t>
            </a:r>
            <a:r>
              <a:rPr lang="zh-CN" altLang="en-US" sz="3600" dirty="0"/>
              <a:t>的社会过程 （</a:t>
            </a:r>
            <a:r>
              <a:rPr lang="en-US" altLang="zh-CN" sz="3600" dirty="0"/>
              <a:t>e.g., IS</a:t>
            </a:r>
            <a:r>
              <a:rPr lang="zh-CN" altLang="en-US" sz="3600" dirty="0"/>
              <a:t>开发和实施）</a:t>
            </a:r>
            <a:endParaRPr lang="en-US" altLang="zh-CN" sz="3600" dirty="0"/>
          </a:p>
          <a:p>
            <a:r>
              <a:rPr lang="zh-CN" altLang="en-US" sz="3600" dirty="0"/>
              <a:t>技术即</a:t>
            </a:r>
            <a:r>
              <a:rPr lang="zh-CN" altLang="en-US" sz="3600" dirty="0">
                <a:solidFill>
                  <a:srgbClr val="FF0000"/>
                </a:solidFill>
              </a:rPr>
              <a:t>生产网络</a:t>
            </a:r>
            <a:r>
              <a:rPr lang="zh-CN" altLang="en-US" sz="3600" dirty="0"/>
              <a:t>，它从产业和民族国家的层面看待技术发展，强调供应方如何联盟并保持竞争力 （</a:t>
            </a:r>
            <a:r>
              <a:rPr lang="en-US" altLang="zh-CN" sz="3600" dirty="0"/>
              <a:t>e.g., </a:t>
            </a:r>
            <a:r>
              <a:rPr lang="zh-CN" altLang="en-US" sz="3600" dirty="0"/>
              <a:t>华为</a:t>
            </a:r>
            <a:r>
              <a:rPr lang="en-US" altLang="zh-CN" sz="3600" dirty="0"/>
              <a:t>5G</a:t>
            </a:r>
            <a:r>
              <a:rPr lang="zh-CN" altLang="en-US" sz="3600" dirty="0"/>
              <a:t>）</a:t>
            </a:r>
            <a:endParaRPr lang="en-US" altLang="zh-CN" sz="3600" dirty="0"/>
          </a:p>
          <a:p>
            <a:r>
              <a:rPr lang="zh-CN" altLang="en-US" sz="3600" dirty="0"/>
              <a:t>技术即</a:t>
            </a:r>
            <a:r>
              <a:rPr lang="zh-CN" altLang="en-US" sz="3600" dirty="0">
                <a:solidFill>
                  <a:srgbClr val="FF0000"/>
                </a:solidFill>
              </a:rPr>
              <a:t>嵌入系统</a:t>
            </a:r>
            <a:r>
              <a:rPr lang="zh-CN" altLang="en-US" sz="3600" dirty="0"/>
              <a:t>，技术嵌入于复杂而动态的社会环境中</a:t>
            </a:r>
            <a:endParaRPr lang="en-US" altLang="zh-CN" sz="3600" dirty="0"/>
          </a:p>
          <a:p>
            <a:r>
              <a:rPr lang="zh-CN" altLang="en-US" sz="3600" dirty="0"/>
              <a:t>技术即</a:t>
            </a:r>
            <a:r>
              <a:rPr lang="zh-CN" altLang="en-US" sz="3600" dirty="0">
                <a:solidFill>
                  <a:srgbClr val="FF0000"/>
                </a:solidFill>
              </a:rPr>
              <a:t>结构</a:t>
            </a:r>
            <a:r>
              <a:rPr lang="zh-CN" altLang="en-US" sz="3600" dirty="0"/>
              <a:t>，认为技术体现了社会结构，探讨的问题例如用户如何适应特定技术中的社会结构以及产生什么结果</a:t>
            </a:r>
          </a:p>
        </p:txBody>
      </p:sp>
    </p:spTree>
    <p:extLst>
      <p:ext uri="{BB962C8B-B14F-4D97-AF65-F5344CB8AC3E}">
        <p14:creationId xmlns:p14="http://schemas.microsoft.com/office/powerpoint/2010/main" val="13710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A4351108-4FD2-40EC-BEFB-DAC27F43E7A2}"/>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altLang="zh-CN" sz="4000" dirty="0"/>
              <a:t>ITA</a:t>
            </a:r>
            <a:r>
              <a:rPr lang="zh-CN" altLang="en-US" sz="4000" dirty="0"/>
              <a:t>是什么？</a:t>
            </a:r>
          </a:p>
        </p:txBody>
      </p:sp>
      <p:sp>
        <p:nvSpPr>
          <p:cNvPr id="124"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Freeform: Shape 127">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6" name="Picture 4" descr="头条】人工智能“盲人摸象”">
            <a:extLst>
              <a:ext uri="{FF2B5EF4-FFF2-40B4-BE49-F238E27FC236}">
                <a16:creationId xmlns:a16="http://schemas.microsoft.com/office/drawing/2014/main" id="{EBF260ED-9C51-4B78-984B-377B50BB09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217" r="1" b="1"/>
          <a:stretch/>
        </p:blipFill>
        <p:spPr bwMode="auto">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746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2D246-B45E-4F43-98C1-183A0DAEA302}"/>
              </a:ext>
            </a:extLst>
          </p:cNvPr>
          <p:cNvSpPr>
            <a:spLocks noGrp="1"/>
          </p:cNvSpPr>
          <p:nvPr>
            <p:ph type="title"/>
          </p:nvPr>
        </p:nvSpPr>
        <p:spPr/>
        <p:txBody>
          <a:bodyPr/>
          <a:lstStyle/>
          <a:p>
            <a:r>
              <a:rPr lang="zh-CN" altLang="en-US" dirty="0"/>
              <a:t>授课风格</a:t>
            </a:r>
          </a:p>
        </p:txBody>
      </p:sp>
      <p:sp>
        <p:nvSpPr>
          <p:cNvPr id="3" name="内容占位符 2">
            <a:extLst>
              <a:ext uri="{FF2B5EF4-FFF2-40B4-BE49-F238E27FC236}">
                <a16:creationId xmlns:a16="http://schemas.microsoft.com/office/drawing/2014/main" id="{F719041F-CAA9-448F-8751-59DF4C740031}"/>
              </a:ext>
            </a:extLst>
          </p:cNvPr>
          <p:cNvSpPr>
            <a:spLocks noGrp="1"/>
          </p:cNvSpPr>
          <p:nvPr>
            <p:ph idx="1"/>
          </p:nvPr>
        </p:nvSpPr>
        <p:spPr>
          <a:xfrm>
            <a:off x="838200" y="1825625"/>
            <a:ext cx="9711088" cy="4351338"/>
          </a:xfrm>
        </p:spPr>
        <p:txBody>
          <a:bodyPr>
            <a:normAutofit/>
          </a:bodyPr>
          <a:lstStyle/>
          <a:p>
            <a:r>
              <a:rPr lang="zh-CN" altLang="en-US" sz="3600" dirty="0"/>
              <a:t>聚焦</a:t>
            </a:r>
            <a:r>
              <a:rPr lang="zh-CN" altLang="en-US" sz="3600" dirty="0">
                <a:solidFill>
                  <a:srgbClr val="FF0000"/>
                </a:solidFill>
              </a:rPr>
              <a:t>专业属性</a:t>
            </a:r>
            <a:r>
              <a:rPr lang="zh-CN" altLang="en-US" sz="3600" dirty="0"/>
              <a:t>：信息管理与信息系统（医）</a:t>
            </a:r>
            <a:endParaRPr lang="en-US" altLang="zh-CN" sz="3600" dirty="0"/>
          </a:p>
          <a:p>
            <a:r>
              <a:rPr lang="zh-CN" altLang="en-US" sz="3600" dirty="0"/>
              <a:t>应用场景以医疗领域为主，但</a:t>
            </a:r>
            <a:r>
              <a:rPr lang="zh-CN" altLang="en-US" sz="3600" dirty="0">
                <a:solidFill>
                  <a:srgbClr val="FF0000"/>
                </a:solidFill>
              </a:rPr>
              <a:t>不是</a:t>
            </a:r>
            <a:r>
              <a:rPr lang="zh-CN" altLang="en-US" sz="3600" dirty="0"/>
              <a:t>医学课程</a:t>
            </a:r>
            <a:endParaRPr lang="en-US" altLang="zh-CN" sz="3600" dirty="0"/>
          </a:p>
          <a:p>
            <a:r>
              <a:rPr lang="zh-CN" altLang="en-US" sz="3600" dirty="0"/>
              <a:t>涉及技术层面，但</a:t>
            </a:r>
            <a:r>
              <a:rPr lang="zh-CN" altLang="en-US" sz="3600" dirty="0">
                <a:solidFill>
                  <a:srgbClr val="FF0000"/>
                </a:solidFill>
              </a:rPr>
              <a:t>不是</a:t>
            </a:r>
            <a:r>
              <a:rPr lang="zh-CN" altLang="en-US" sz="3600" dirty="0"/>
              <a:t>计算机课程</a:t>
            </a:r>
            <a:endParaRPr lang="en-US" altLang="zh-CN" sz="3600" dirty="0"/>
          </a:p>
          <a:p>
            <a:r>
              <a:rPr lang="zh-CN" altLang="en-US" sz="3600" dirty="0"/>
              <a:t>主要从信息管理与信息系统的角度，开展教学。尤其要求</a:t>
            </a:r>
            <a:r>
              <a:rPr lang="zh-CN" altLang="en-US" sz="3600" dirty="0">
                <a:solidFill>
                  <a:srgbClr val="FF0000"/>
                </a:solidFill>
              </a:rPr>
              <a:t>理解和讨论</a:t>
            </a:r>
          </a:p>
        </p:txBody>
      </p:sp>
    </p:spTree>
    <p:extLst>
      <p:ext uri="{BB962C8B-B14F-4D97-AF65-F5344CB8AC3E}">
        <p14:creationId xmlns:p14="http://schemas.microsoft.com/office/powerpoint/2010/main" val="26510756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C96AD-C1AD-4182-8C47-003ED7B2FEBC}"/>
              </a:ext>
            </a:extLst>
          </p:cNvPr>
          <p:cNvSpPr>
            <a:spLocks noGrp="1"/>
          </p:cNvSpPr>
          <p:nvPr>
            <p:ph type="title"/>
          </p:nvPr>
        </p:nvSpPr>
        <p:spPr/>
        <p:txBody>
          <a:bodyPr/>
          <a:lstStyle/>
          <a:p>
            <a:r>
              <a:rPr lang="en-US" altLang="zh-CN" dirty="0"/>
              <a:t>IT</a:t>
            </a:r>
            <a:r>
              <a:rPr lang="zh-CN" altLang="en-US" dirty="0"/>
              <a:t>的伦理议题</a:t>
            </a:r>
          </a:p>
        </p:txBody>
      </p:sp>
      <p:sp>
        <p:nvSpPr>
          <p:cNvPr id="3" name="内容占位符 2">
            <a:extLst>
              <a:ext uri="{FF2B5EF4-FFF2-40B4-BE49-F238E27FC236}">
                <a16:creationId xmlns:a16="http://schemas.microsoft.com/office/drawing/2014/main" id="{575C015D-97F7-4539-B488-4F55FD359B6A}"/>
              </a:ext>
            </a:extLst>
          </p:cNvPr>
          <p:cNvSpPr>
            <a:spLocks noGrp="1"/>
          </p:cNvSpPr>
          <p:nvPr>
            <p:ph idx="1"/>
          </p:nvPr>
        </p:nvSpPr>
        <p:spPr>
          <a:xfrm>
            <a:off x="838200" y="1825625"/>
            <a:ext cx="8839200" cy="3241675"/>
          </a:xfrm>
        </p:spPr>
        <p:txBody>
          <a:bodyPr>
            <a:normAutofit/>
          </a:bodyPr>
          <a:lstStyle/>
          <a:p>
            <a:r>
              <a:rPr lang="zh-CN" altLang="en-US" sz="3600" dirty="0">
                <a:solidFill>
                  <a:srgbClr val="FF0000"/>
                </a:solidFill>
              </a:rPr>
              <a:t>社会不平等</a:t>
            </a:r>
            <a:r>
              <a:rPr lang="zh-CN" altLang="en-US" sz="3600" dirty="0"/>
              <a:t>（</a:t>
            </a:r>
            <a:r>
              <a:rPr lang="en-US" altLang="zh-CN" sz="3600" dirty="0"/>
              <a:t>disparity</a:t>
            </a:r>
            <a:r>
              <a:rPr lang="zh-CN" altLang="en-US" sz="3600" dirty="0"/>
              <a:t>）：</a:t>
            </a:r>
            <a:r>
              <a:rPr lang="en-US" altLang="zh-CN" sz="3600" dirty="0"/>
              <a:t>IT</a:t>
            </a:r>
            <a:r>
              <a:rPr lang="zh-CN" altLang="en-US" sz="3600" dirty="0"/>
              <a:t>会是否会加剧社会不平等？在医疗健康领域，</a:t>
            </a:r>
            <a:r>
              <a:rPr lang="en-US" altLang="zh-CN" sz="3600" dirty="0"/>
              <a:t>IT</a:t>
            </a:r>
            <a:r>
              <a:rPr lang="zh-CN" altLang="en-US" sz="3600" dirty="0"/>
              <a:t>是否会加剧健康不平等？</a:t>
            </a:r>
            <a:endParaRPr lang="en-US" altLang="zh-CN" sz="3600" dirty="0"/>
          </a:p>
          <a:p>
            <a:r>
              <a:rPr lang="zh-CN" altLang="en-US" sz="3600" dirty="0">
                <a:solidFill>
                  <a:srgbClr val="FF0000"/>
                </a:solidFill>
              </a:rPr>
              <a:t>不道德使用</a:t>
            </a:r>
            <a:r>
              <a:rPr lang="zh-CN" altLang="en-US" sz="3600" dirty="0"/>
              <a:t>（</a:t>
            </a:r>
            <a:r>
              <a:rPr lang="en-US" altLang="zh-CN" sz="3600" dirty="0"/>
              <a:t>unethical use</a:t>
            </a:r>
            <a:r>
              <a:rPr lang="zh-CN" altLang="en-US" sz="3600" dirty="0"/>
              <a:t>）：</a:t>
            </a:r>
            <a:r>
              <a:rPr lang="en-US" altLang="zh-CN" sz="3600" dirty="0"/>
              <a:t>IT</a:t>
            </a:r>
            <a:r>
              <a:rPr lang="zh-CN" altLang="en-US" sz="3600" dirty="0"/>
              <a:t>会如何被个人或组织以不道德的方式使用？</a:t>
            </a:r>
            <a:endParaRPr lang="en-US" altLang="zh-CN" sz="3600" dirty="0"/>
          </a:p>
          <a:p>
            <a:endParaRPr lang="zh-CN" altLang="en-US" sz="3600" dirty="0"/>
          </a:p>
        </p:txBody>
      </p:sp>
    </p:spTree>
    <p:extLst>
      <p:ext uri="{BB962C8B-B14F-4D97-AF65-F5344CB8AC3E}">
        <p14:creationId xmlns:p14="http://schemas.microsoft.com/office/powerpoint/2010/main" val="23344493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E4AAF93-98CB-41BF-AB70-37302342F357}"/>
              </a:ext>
            </a:extLst>
          </p:cNvPr>
          <p:cNvSpPr>
            <a:spLocks noGrp="1"/>
          </p:cNvSpPr>
          <p:nvPr>
            <p:ph type="title"/>
          </p:nvPr>
        </p:nvSpPr>
        <p:spPr>
          <a:xfrm>
            <a:off x="7763256" y="1122363"/>
            <a:ext cx="3834384" cy="2902882"/>
          </a:xfrm>
        </p:spPr>
        <p:txBody>
          <a:bodyPr vert="horz" lIns="91440" tIns="45720" rIns="91440" bIns="45720" rtlCol="0" anchor="b">
            <a:normAutofit/>
          </a:bodyPr>
          <a:lstStyle/>
          <a:p>
            <a:r>
              <a:rPr lang="zh-CN" altLang="en-US" sz="4800"/>
              <a:t>疫情期间的线上教学</a:t>
            </a:r>
          </a:p>
        </p:txBody>
      </p:sp>
      <p:grpSp>
        <p:nvGrpSpPr>
          <p:cNvPr id="13" name="Group 12">
            <a:extLst>
              <a:ext uri="{FF2B5EF4-FFF2-40B4-BE49-F238E27FC236}">
                <a16:creationId xmlns:a16="http://schemas.microsoft.com/office/drawing/2014/main" id="{FCDE997A-E6D1-4881-88E5-269E5AC3DD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3256" y="73152"/>
            <a:ext cx="1178966" cy="232963"/>
            <a:chOff x="7763256" y="73152"/>
            <a:chExt cx="1178966" cy="232963"/>
          </a:xfrm>
        </p:grpSpPr>
        <p:sp>
          <p:nvSpPr>
            <p:cNvPr id="14" name="Rectangle 64">
              <a:extLst>
                <a:ext uri="{FF2B5EF4-FFF2-40B4-BE49-F238E27FC236}">
                  <a16:creationId xmlns:a16="http://schemas.microsoft.com/office/drawing/2014/main" id="{C5A17791-3735-41AA-BC18-9EE281D2B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F95E12FB-5FC2-40B9-A965-8D752535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E8C32A1A-9FA0-41F6-9AFF-8ECB7FAED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7CF33DCF-317C-4DA0-AB10-D7FFD765B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2903C14D-D613-4770-8686-F92B1DD38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D5F133F7-E38D-4DA1-99C1-86F681CA3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5CAB3553-58B3-4262-BE0D-58D7CA75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9D1B417A-9677-4C16-A473-B9683700F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7302AEA5-098D-4C81-88C5-07902BF9C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7C4E3ACA-8B17-422E-90A9-7586D06E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D4A1ED5-82F7-4465-9B76-3F80A489F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69D1CC06-3A23-41C0-8EBB-28E61278E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462044AD-4120-4B1C-B41A-A45DA5551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30623D13-D545-4F2E-8425-E59D1BEF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E139ADAB-729A-4C31-B7E7-2532FF3FB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C7589FD1-9BFF-4E61-8C5E-8CF2AF79A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5F53515D-4E5F-4534-90F9-BD9DE478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C13CB45B-7C83-43EA-878D-FE9C4593E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38BA5C82-1285-46A1-BA10-254B21663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199FE72C-20A3-4FB4-BD67-E7EDF540D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内容占位符 3">
            <a:extLst>
              <a:ext uri="{FF2B5EF4-FFF2-40B4-BE49-F238E27FC236}">
                <a16:creationId xmlns:a16="http://schemas.microsoft.com/office/drawing/2014/main" id="{91176B49-85ED-4D98-8650-AAEF268724F6}"/>
              </a:ext>
            </a:extLst>
          </p:cNvPr>
          <p:cNvPicPr>
            <a:picLocks noGrp="1" noChangeAspect="1"/>
          </p:cNvPicPr>
          <p:nvPr>
            <p:ph idx="1"/>
          </p:nvPr>
        </p:nvPicPr>
        <p:blipFill rotWithShape="1">
          <a:blip r:embed="rId2"/>
          <a:srcRect l="8512"/>
          <a:stretch/>
        </p:blipFill>
        <p:spPr>
          <a:xfrm>
            <a:off x="509517" y="576072"/>
            <a:ext cx="6692560" cy="5522976"/>
          </a:xfrm>
          <a:prstGeom prst="rect">
            <a:avLst/>
          </a:prstGeom>
        </p:spPr>
      </p:pic>
      <p:sp>
        <p:nvSpPr>
          <p:cNvPr id="35" name="Rectangle 34">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77979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C96AD-C1AD-4182-8C47-003ED7B2FEBC}"/>
              </a:ext>
            </a:extLst>
          </p:cNvPr>
          <p:cNvSpPr>
            <a:spLocks noGrp="1"/>
          </p:cNvSpPr>
          <p:nvPr>
            <p:ph type="title"/>
          </p:nvPr>
        </p:nvSpPr>
        <p:spPr/>
        <p:txBody>
          <a:bodyPr/>
          <a:lstStyle/>
          <a:p>
            <a:r>
              <a:rPr lang="zh-CN" altLang="en-US" dirty="0"/>
              <a:t>数字鸿沟</a:t>
            </a:r>
          </a:p>
        </p:txBody>
      </p:sp>
      <p:sp>
        <p:nvSpPr>
          <p:cNvPr id="3" name="内容占位符 2">
            <a:extLst>
              <a:ext uri="{FF2B5EF4-FFF2-40B4-BE49-F238E27FC236}">
                <a16:creationId xmlns:a16="http://schemas.microsoft.com/office/drawing/2014/main" id="{575C015D-97F7-4539-B488-4F55FD359B6A}"/>
              </a:ext>
            </a:extLst>
          </p:cNvPr>
          <p:cNvSpPr>
            <a:spLocks noGrp="1"/>
          </p:cNvSpPr>
          <p:nvPr>
            <p:ph idx="1"/>
          </p:nvPr>
        </p:nvSpPr>
        <p:spPr>
          <a:xfrm>
            <a:off x="838200" y="1825625"/>
            <a:ext cx="8839200" cy="3952875"/>
          </a:xfrm>
        </p:spPr>
        <p:txBody>
          <a:bodyPr>
            <a:normAutofit/>
          </a:bodyPr>
          <a:lstStyle/>
          <a:p>
            <a:r>
              <a:rPr lang="zh-CN" altLang="en-US" sz="3600" dirty="0">
                <a:solidFill>
                  <a:srgbClr val="FF0000"/>
                </a:solidFill>
              </a:rPr>
              <a:t>数字鸿沟</a:t>
            </a:r>
            <a:r>
              <a:rPr lang="zh-CN" altLang="en-US" sz="3600" dirty="0"/>
              <a:t>（</a:t>
            </a:r>
            <a:r>
              <a:rPr lang="en-US" altLang="zh-CN" sz="3600" dirty="0"/>
              <a:t>digital divide</a:t>
            </a:r>
            <a:r>
              <a:rPr lang="zh-CN" altLang="en-US" sz="3600" dirty="0"/>
              <a:t>）第一阶段，也称</a:t>
            </a:r>
            <a:r>
              <a:rPr lang="zh-CN" altLang="en-US" sz="3600" dirty="0">
                <a:solidFill>
                  <a:srgbClr val="FF0000"/>
                </a:solidFill>
              </a:rPr>
              <a:t>经济鸿沟</a:t>
            </a:r>
            <a:r>
              <a:rPr lang="zh-CN" altLang="en-US" sz="3600" dirty="0"/>
              <a:t>（</a:t>
            </a:r>
            <a:r>
              <a:rPr lang="en-US" altLang="zh-CN" sz="3600" dirty="0"/>
              <a:t>economic divide</a:t>
            </a:r>
            <a:r>
              <a:rPr lang="zh-CN" altLang="en-US" sz="3600" dirty="0"/>
              <a:t>）</a:t>
            </a:r>
            <a:endParaRPr lang="en-US" altLang="zh-CN" sz="3600" dirty="0"/>
          </a:p>
          <a:p>
            <a:r>
              <a:rPr lang="zh-CN" altLang="en-US" sz="3600" dirty="0"/>
              <a:t>含义：有些人能够负担计算机和互联网访问权限，而另一些人负担不起。由此，造成在</a:t>
            </a:r>
            <a:r>
              <a:rPr lang="en-US" altLang="zh-CN" sz="3600" dirty="0">
                <a:solidFill>
                  <a:srgbClr val="FF0000"/>
                </a:solidFill>
              </a:rPr>
              <a:t>IT</a:t>
            </a:r>
            <a:r>
              <a:rPr lang="zh-CN" altLang="en-US" sz="3600" dirty="0">
                <a:solidFill>
                  <a:srgbClr val="FF0000"/>
                </a:solidFill>
              </a:rPr>
              <a:t>可及性</a:t>
            </a:r>
            <a:r>
              <a:rPr lang="zh-CN" altLang="en-US" sz="3600" dirty="0"/>
              <a:t>方面的差异</a:t>
            </a:r>
          </a:p>
        </p:txBody>
      </p:sp>
    </p:spTree>
    <p:extLst>
      <p:ext uri="{BB962C8B-B14F-4D97-AF65-F5344CB8AC3E}">
        <p14:creationId xmlns:p14="http://schemas.microsoft.com/office/powerpoint/2010/main" val="2661703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DB7BC-5916-4DEC-AC39-3613EBD9BD05}"/>
              </a:ext>
            </a:extLst>
          </p:cNvPr>
          <p:cNvSpPr>
            <a:spLocks noGrp="1"/>
          </p:cNvSpPr>
          <p:nvPr>
            <p:ph type="title"/>
          </p:nvPr>
        </p:nvSpPr>
        <p:spPr/>
        <p:txBody>
          <a:bodyPr/>
          <a:lstStyle/>
          <a:p>
            <a:r>
              <a:rPr lang="zh-CN" altLang="en-US" dirty="0"/>
              <a:t>全球范围内的经济鸿沟</a:t>
            </a:r>
          </a:p>
        </p:txBody>
      </p:sp>
      <p:pic>
        <p:nvPicPr>
          <p:cNvPr id="1026" name="Picture 2" descr="Image of table of Internet World Stats. Full table available at https://www.internetworldstats.com/stats.htm">
            <a:extLst>
              <a:ext uri="{FF2B5EF4-FFF2-40B4-BE49-F238E27FC236}">
                <a16:creationId xmlns:a16="http://schemas.microsoft.com/office/drawing/2014/main" id="{B3DBFC8E-7CA0-42DF-A4B0-44F0374C8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38324"/>
            <a:ext cx="10632440" cy="4552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8569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C96AD-C1AD-4182-8C47-003ED7B2FEBC}"/>
              </a:ext>
            </a:extLst>
          </p:cNvPr>
          <p:cNvSpPr>
            <a:spLocks noGrp="1"/>
          </p:cNvSpPr>
          <p:nvPr>
            <p:ph type="title"/>
          </p:nvPr>
        </p:nvSpPr>
        <p:spPr/>
        <p:txBody>
          <a:bodyPr/>
          <a:lstStyle/>
          <a:p>
            <a:r>
              <a:rPr lang="zh-CN" altLang="en-US" dirty="0"/>
              <a:t>可用性鸿沟</a:t>
            </a:r>
          </a:p>
        </p:txBody>
      </p:sp>
      <p:sp>
        <p:nvSpPr>
          <p:cNvPr id="3" name="内容占位符 2">
            <a:extLst>
              <a:ext uri="{FF2B5EF4-FFF2-40B4-BE49-F238E27FC236}">
                <a16:creationId xmlns:a16="http://schemas.microsoft.com/office/drawing/2014/main" id="{575C015D-97F7-4539-B488-4F55FD359B6A}"/>
              </a:ext>
            </a:extLst>
          </p:cNvPr>
          <p:cNvSpPr>
            <a:spLocks noGrp="1"/>
          </p:cNvSpPr>
          <p:nvPr>
            <p:ph idx="1"/>
          </p:nvPr>
        </p:nvSpPr>
        <p:spPr>
          <a:xfrm>
            <a:off x="838200" y="1732861"/>
            <a:ext cx="9538252" cy="4323382"/>
          </a:xfrm>
        </p:spPr>
        <p:txBody>
          <a:bodyPr>
            <a:normAutofit/>
          </a:bodyPr>
          <a:lstStyle/>
          <a:p>
            <a:r>
              <a:rPr lang="zh-CN" altLang="en-US" sz="3600" dirty="0"/>
              <a:t>数字鸿沟（</a:t>
            </a:r>
            <a:r>
              <a:rPr lang="en-US" altLang="zh-CN" sz="3600" dirty="0"/>
              <a:t>digital divide</a:t>
            </a:r>
            <a:r>
              <a:rPr lang="zh-CN" altLang="en-US" sz="3600" dirty="0"/>
              <a:t>）第二阶段，也称</a:t>
            </a:r>
            <a:r>
              <a:rPr lang="zh-CN" altLang="en-US" sz="3600" dirty="0">
                <a:solidFill>
                  <a:srgbClr val="FF0000"/>
                </a:solidFill>
              </a:rPr>
              <a:t>可用性鸿沟</a:t>
            </a:r>
            <a:r>
              <a:rPr lang="zh-CN" altLang="en-US" sz="3600" dirty="0"/>
              <a:t>（</a:t>
            </a:r>
            <a:r>
              <a:rPr lang="en-US" altLang="zh-CN" sz="3600" dirty="0"/>
              <a:t>usability divide</a:t>
            </a:r>
            <a:r>
              <a:rPr lang="zh-CN" altLang="en-US" sz="3600" dirty="0"/>
              <a:t>）</a:t>
            </a:r>
            <a:endParaRPr lang="en-US" altLang="zh-CN" sz="3600" dirty="0"/>
          </a:p>
          <a:p>
            <a:r>
              <a:rPr lang="zh-CN" altLang="en-US" sz="3600" dirty="0"/>
              <a:t>含义：技术仍然非常复杂，以至于许多人即便免费获得</a:t>
            </a:r>
            <a:r>
              <a:rPr lang="en-US" altLang="zh-CN" sz="3600" dirty="0"/>
              <a:t>IT</a:t>
            </a:r>
            <a:r>
              <a:rPr lang="zh-CN" altLang="en-US" sz="3600" dirty="0"/>
              <a:t>，也无法使用</a:t>
            </a:r>
            <a:r>
              <a:rPr lang="en-US" altLang="zh-CN" sz="3600" dirty="0"/>
              <a:t>IT</a:t>
            </a:r>
            <a:r>
              <a:rPr lang="zh-CN" altLang="en-US" sz="3600" dirty="0"/>
              <a:t>，尤其是识字率低和老年人群。由此，造成在</a:t>
            </a:r>
            <a:r>
              <a:rPr lang="en-US" altLang="zh-CN" sz="3600" dirty="0">
                <a:solidFill>
                  <a:srgbClr val="FF0000"/>
                </a:solidFill>
              </a:rPr>
              <a:t>IT</a:t>
            </a:r>
            <a:r>
              <a:rPr lang="zh-CN" altLang="en-US" sz="3600" dirty="0">
                <a:solidFill>
                  <a:srgbClr val="FF0000"/>
                </a:solidFill>
              </a:rPr>
              <a:t>可用性</a:t>
            </a:r>
            <a:r>
              <a:rPr lang="zh-CN" altLang="en-US" sz="3600" dirty="0"/>
              <a:t>方面的差异</a:t>
            </a:r>
          </a:p>
          <a:p>
            <a:r>
              <a:rPr lang="zh-CN" altLang="en-US" sz="3600" dirty="0"/>
              <a:t>核心概念：</a:t>
            </a:r>
            <a:r>
              <a:rPr lang="zh-CN" altLang="en-US" sz="3600" dirty="0">
                <a:solidFill>
                  <a:srgbClr val="FF0000"/>
                </a:solidFill>
              </a:rPr>
              <a:t>数字素养</a:t>
            </a:r>
            <a:r>
              <a:rPr lang="zh-CN" altLang="en-US" sz="3600" dirty="0"/>
              <a:t>（</a:t>
            </a:r>
            <a:r>
              <a:rPr lang="en-US" altLang="zh-CN" sz="3600" dirty="0"/>
              <a:t>digital literacy</a:t>
            </a:r>
            <a:r>
              <a:rPr lang="zh-CN" altLang="en-US" sz="3600" dirty="0"/>
              <a:t>）</a:t>
            </a:r>
          </a:p>
        </p:txBody>
      </p:sp>
    </p:spTree>
    <p:extLst>
      <p:ext uri="{BB962C8B-B14F-4D97-AF65-F5344CB8AC3E}">
        <p14:creationId xmlns:p14="http://schemas.microsoft.com/office/powerpoint/2010/main" val="1541022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C96AD-C1AD-4182-8C47-003ED7B2FEBC}"/>
              </a:ext>
            </a:extLst>
          </p:cNvPr>
          <p:cNvSpPr>
            <a:spLocks noGrp="1"/>
          </p:cNvSpPr>
          <p:nvPr>
            <p:ph type="title"/>
          </p:nvPr>
        </p:nvSpPr>
        <p:spPr/>
        <p:txBody>
          <a:bodyPr/>
          <a:lstStyle/>
          <a:p>
            <a:r>
              <a:rPr lang="zh-CN" altLang="en-US" dirty="0"/>
              <a:t>赋权鸿沟</a:t>
            </a:r>
          </a:p>
        </p:txBody>
      </p:sp>
      <p:sp>
        <p:nvSpPr>
          <p:cNvPr id="3" name="内容占位符 2">
            <a:extLst>
              <a:ext uri="{FF2B5EF4-FFF2-40B4-BE49-F238E27FC236}">
                <a16:creationId xmlns:a16="http://schemas.microsoft.com/office/drawing/2014/main" id="{575C015D-97F7-4539-B488-4F55FD359B6A}"/>
              </a:ext>
            </a:extLst>
          </p:cNvPr>
          <p:cNvSpPr>
            <a:spLocks noGrp="1"/>
          </p:cNvSpPr>
          <p:nvPr>
            <p:ph idx="1"/>
          </p:nvPr>
        </p:nvSpPr>
        <p:spPr>
          <a:xfrm>
            <a:off x="838200" y="1732861"/>
            <a:ext cx="9538252" cy="4323382"/>
          </a:xfrm>
        </p:spPr>
        <p:txBody>
          <a:bodyPr>
            <a:normAutofit/>
          </a:bodyPr>
          <a:lstStyle/>
          <a:p>
            <a:r>
              <a:rPr lang="zh-CN" altLang="en-US" sz="3600" dirty="0"/>
              <a:t>数字鸿沟（</a:t>
            </a:r>
            <a:r>
              <a:rPr lang="en-US" altLang="zh-CN" sz="3600" dirty="0"/>
              <a:t>digital divide</a:t>
            </a:r>
            <a:r>
              <a:rPr lang="zh-CN" altLang="en-US" sz="3600" dirty="0"/>
              <a:t>）第三阶段，也称</a:t>
            </a:r>
            <a:r>
              <a:rPr lang="zh-CN" altLang="en-US" sz="3600" dirty="0">
                <a:solidFill>
                  <a:srgbClr val="FF0000"/>
                </a:solidFill>
              </a:rPr>
              <a:t>赋权鸿沟</a:t>
            </a:r>
            <a:r>
              <a:rPr lang="zh-CN" altLang="en-US" sz="3600" dirty="0"/>
              <a:t>（</a:t>
            </a:r>
            <a:r>
              <a:rPr lang="en-US" altLang="zh-CN" sz="3600" dirty="0"/>
              <a:t>empowerment divide</a:t>
            </a:r>
            <a:r>
              <a:rPr lang="zh-CN" altLang="en-US" sz="3600" dirty="0"/>
              <a:t>）</a:t>
            </a:r>
            <a:endParaRPr lang="en-US" altLang="zh-CN" sz="3600" dirty="0"/>
          </a:p>
          <a:p>
            <a:r>
              <a:rPr lang="zh-CN" altLang="en-US" sz="3600" dirty="0"/>
              <a:t>含义：即便</a:t>
            </a:r>
            <a:r>
              <a:rPr lang="en-US" altLang="zh-CN" sz="3600" dirty="0"/>
              <a:t>IT</a:t>
            </a:r>
            <a:r>
              <a:rPr lang="zh-CN" altLang="en-US" sz="3600" dirty="0"/>
              <a:t>带来了平等的机会，人们在使用</a:t>
            </a:r>
            <a:r>
              <a:rPr lang="en-US" altLang="zh-CN" sz="3600" dirty="0"/>
              <a:t>IT</a:t>
            </a:r>
            <a:r>
              <a:rPr lang="zh-CN" altLang="en-US" sz="3600" dirty="0"/>
              <a:t>增强自身能力方面也存在差异。例如，高级搜索功能、过滤广告，如何分辨和使用网络信息等。由此，造成在</a:t>
            </a:r>
            <a:r>
              <a:rPr lang="en-US" altLang="zh-CN" sz="3600" dirty="0">
                <a:solidFill>
                  <a:srgbClr val="FF0000"/>
                </a:solidFill>
              </a:rPr>
              <a:t>IT</a:t>
            </a:r>
            <a:r>
              <a:rPr lang="zh-CN" altLang="en-US" sz="3600" dirty="0">
                <a:solidFill>
                  <a:srgbClr val="FF0000"/>
                </a:solidFill>
              </a:rPr>
              <a:t>赋权</a:t>
            </a:r>
            <a:r>
              <a:rPr lang="en-US" altLang="zh-CN" sz="3600" dirty="0">
                <a:solidFill>
                  <a:srgbClr val="FF0000"/>
                </a:solidFill>
              </a:rPr>
              <a:t>/</a:t>
            </a:r>
            <a:r>
              <a:rPr lang="zh-CN" altLang="en-US" sz="3600" dirty="0">
                <a:solidFill>
                  <a:srgbClr val="FF0000"/>
                </a:solidFill>
              </a:rPr>
              <a:t>赋能</a:t>
            </a:r>
            <a:r>
              <a:rPr lang="zh-CN" altLang="en-US" sz="3600" dirty="0"/>
              <a:t>方面的差异</a:t>
            </a:r>
          </a:p>
        </p:txBody>
      </p:sp>
    </p:spTree>
    <p:extLst>
      <p:ext uri="{BB962C8B-B14F-4D97-AF65-F5344CB8AC3E}">
        <p14:creationId xmlns:p14="http://schemas.microsoft.com/office/powerpoint/2010/main" val="3822227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C96AD-C1AD-4182-8C47-003ED7B2FEBC}"/>
              </a:ext>
            </a:extLst>
          </p:cNvPr>
          <p:cNvSpPr>
            <a:spLocks noGrp="1"/>
          </p:cNvSpPr>
          <p:nvPr>
            <p:ph type="title"/>
          </p:nvPr>
        </p:nvSpPr>
        <p:spPr/>
        <p:txBody>
          <a:bodyPr/>
          <a:lstStyle/>
          <a:p>
            <a:r>
              <a:rPr lang="zh-CN" altLang="en-US" dirty="0"/>
              <a:t>数字鸿沟</a:t>
            </a:r>
          </a:p>
        </p:txBody>
      </p:sp>
      <p:sp>
        <p:nvSpPr>
          <p:cNvPr id="3" name="内容占位符 2">
            <a:extLst>
              <a:ext uri="{FF2B5EF4-FFF2-40B4-BE49-F238E27FC236}">
                <a16:creationId xmlns:a16="http://schemas.microsoft.com/office/drawing/2014/main" id="{575C015D-97F7-4539-B488-4F55FD359B6A}"/>
              </a:ext>
            </a:extLst>
          </p:cNvPr>
          <p:cNvSpPr>
            <a:spLocks noGrp="1"/>
          </p:cNvSpPr>
          <p:nvPr>
            <p:ph idx="1"/>
          </p:nvPr>
        </p:nvSpPr>
        <p:spPr>
          <a:xfrm>
            <a:off x="838200" y="1825625"/>
            <a:ext cx="8839200" cy="3952875"/>
          </a:xfrm>
        </p:spPr>
        <p:txBody>
          <a:bodyPr>
            <a:normAutofit/>
          </a:bodyPr>
          <a:lstStyle/>
          <a:p>
            <a:r>
              <a:rPr lang="zh-CN" altLang="en-US" sz="3600" dirty="0"/>
              <a:t>经济鸿沟（</a:t>
            </a:r>
            <a:r>
              <a:rPr lang="en-US" altLang="zh-CN" sz="3600" dirty="0"/>
              <a:t>Stage 1</a:t>
            </a:r>
            <a:r>
              <a:rPr lang="zh-CN" altLang="en-US" sz="3600" dirty="0"/>
              <a:t>）：</a:t>
            </a:r>
            <a:r>
              <a:rPr lang="en-US" altLang="zh-CN" sz="3600" dirty="0"/>
              <a:t>IT</a:t>
            </a:r>
            <a:r>
              <a:rPr lang="zh-CN" altLang="en-US" sz="3600" dirty="0"/>
              <a:t>基础设施建设 </a:t>
            </a:r>
            <a:r>
              <a:rPr lang="en-US" altLang="zh-CN" sz="3600" dirty="0"/>
              <a:t>+ </a:t>
            </a:r>
            <a:r>
              <a:rPr lang="zh-CN" altLang="en-US" sz="3600" dirty="0"/>
              <a:t>摩尔定律，经济鸿沟</a:t>
            </a:r>
            <a:r>
              <a:rPr lang="zh-CN" altLang="en-US" sz="3600" dirty="0">
                <a:solidFill>
                  <a:srgbClr val="FF0000"/>
                </a:solidFill>
              </a:rPr>
              <a:t>正在缩小</a:t>
            </a:r>
            <a:endParaRPr lang="en-US" altLang="zh-CN" sz="3600" dirty="0">
              <a:solidFill>
                <a:srgbClr val="FF0000"/>
              </a:solidFill>
            </a:endParaRPr>
          </a:p>
          <a:p>
            <a:r>
              <a:rPr lang="zh-CN" altLang="en-US" sz="3600" dirty="0"/>
              <a:t>可用性鸿沟（</a:t>
            </a:r>
            <a:r>
              <a:rPr lang="en-US" altLang="zh-CN" sz="3600" dirty="0"/>
              <a:t>Stage 2</a:t>
            </a:r>
            <a:r>
              <a:rPr lang="zh-CN" altLang="en-US" sz="3600" dirty="0"/>
              <a:t>）：数字素养值得关注，但社会</a:t>
            </a:r>
            <a:r>
              <a:rPr lang="zh-CN" altLang="en-US" sz="3600" dirty="0">
                <a:solidFill>
                  <a:srgbClr val="FF0000"/>
                </a:solidFill>
              </a:rPr>
              <a:t>关注依然不够</a:t>
            </a:r>
            <a:endParaRPr lang="en-US" altLang="zh-CN" sz="3600" dirty="0">
              <a:solidFill>
                <a:srgbClr val="FF0000"/>
              </a:solidFill>
            </a:endParaRPr>
          </a:p>
          <a:p>
            <a:r>
              <a:rPr lang="zh-CN" altLang="en-US" sz="3600" dirty="0"/>
              <a:t>赋权鸿沟（</a:t>
            </a:r>
            <a:r>
              <a:rPr lang="en-US" altLang="zh-CN" sz="3600" dirty="0"/>
              <a:t>Stage 3</a:t>
            </a:r>
            <a:r>
              <a:rPr lang="zh-CN" altLang="en-US" sz="3600" dirty="0"/>
              <a:t>）：预计会</a:t>
            </a:r>
            <a:r>
              <a:rPr lang="zh-CN" altLang="en-US" sz="3600" dirty="0">
                <a:solidFill>
                  <a:srgbClr val="FF0000"/>
                </a:solidFill>
              </a:rPr>
              <a:t>不断加剧 </a:t>
            </a:r>
            <a:r>
              <a:rPr lang="zh-CN" altLang="en-US" sz="3600" dirty="0"/>
              <a:t>（</a:t>
            </a:r>
            <a:r>
              <a:rPr lang="en-US" altLang="zh-CN" sz="3600" dirty="0"/>
              <a:t>e.g., </a:t>
            </a:r>
            <a:r>
              <a:rPr lang="zh-CN" altLang="en-US" sz="3600" dirty="0"/>
              <a:t>网络健康谣言）</a:t>
            </a:r>
          </a:p>
        </p:txBody>
      </p:sp>
    </p:spTree>
    <p:extLst>
      <p:ext uri="{BB962C8B-B14F-4D97-AF65-F5344CB8AC3E}">
        <p14:creationId xmlns:p14="http://schemas.microsoft.com/office/powerpoint/2010/main" val="1014607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lowchart: Document 7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3535DB3-9DC1-44A8-9660-303745B11AC9}"/>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altLang="zh-CN" sz="3200" kern="1200">
                <a:solidFill>
                  <a:srgbClr val="FFFFFF"/>
                </a:solidFill>
                <a:latin typeface="+mj-lt"/>
                <a:ea typeface="+mj-ea"/>
                <a:cs typeface="+mj-cs"/>
              </a:rPr>
              <a:t>ICT</a:t>
            </a:r>
            <a:r>
              <a:rPr lang="zh-CN" altLang="en-US" sz="3200" kern="1200">
                <a:solidFill>
                  <a:srgbClr val="FFFFFF"/>
                </a:solidFill>
                <a:latin typeface="+mj-lt"/>
                <a:ea typeface="+mj-ea"/>
                <a:cs typeface="+mj-cs"/>
              </a:rPr>
              <a:t>部门能够做什么？</a:t>
            </a:r>
          </a:p>
        </p:txBody>
      </p:sp>
      <p:pic>
        <p:nvPicPr>
          <p:cNvPr id="2050" name="Picture 2" descr="5 step approach to the Information Society development">
            <a:extLst>
              <a:ext uri="{FF2B5EF4-FFF2-40B4-BE49-F238E27FC236}">
                <a16:creationId xmlns:a16="http://schemas.microsoft.com/office/drawing/2014/main" id="{23EEBF23-BB4E-404F-AF30-EE91283B6B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25053" y="1482391"/>
            <a:ext cx="7347537" cy="389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0988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96C75-A61F-449E-BABC-386C05095648}"/>
              </a:ext>
            </a:extLst>
          </p:cNvPr>
          <p:cNvSpPr>
            <a:spLocks noGrp="1"/>
          </p:cNvSpPr>
          <p:nvPr>
            <p:ph type="title"/>
          </p:nvPr>
        </p:nvSpPr>
        <p:spPr/>
        <p:txBody>
          <a:bodyPr/>
          <a:lstStyle/>
          <a:p>
            <a:r>
              <a:rPr lang="zh-CN" altLang="en-US" dirty="0"/>
              <a:t>商业时代的数字内容与服务</a:t>
            </a:r>
          </a:p>
        </p:txBody>
      </p:sp>
      <p:sp>
        <p:nvSpPr>
          <p:cNvPr id="3" name="内容占位符 2">
            <a:extLst>
              <a:ext uri="{FF2B5EF4-FFF2-40B4-BE49-F238E27FC236}">
                <a16:creationId xmlns:a16="http://schemas.microsoft.com/office/drawing/2014/main" id="{9C535B0A-17C7-4C4D-BF01-330AFC212F6B}"/>
              </a:ext>
            </a:extLst>
          </p:cNvPr>
          <p:cNvSpPr>
            <a:spLocks noGrp="1"/>
          </p:cNvSpPr>
          <p:nvPr>
            <p:ph idx="1"/>
          </p:nvPr>
        </p:nvSpPr>
        <p:spPr/>
        <p:txBody>
          <a:bodyPr>
            <a:normAutofit/>
          </a:bodyPr>
          <a:lstStyle/>
          <a:p>
            <a:r>
              <a:rPr lang="zh-CN" altLang="en-US" sz="3200" dirty="0"/>
              <a:t>商业逻辑：经济利益</a:t>
            </a:r>
            <a:endParaRPr lang="en-US" altLang="zh-CN" sz="3200" dirty="0"/>
          </a:p>
          <a:p>
            <a:r>
              <a:rPr lang="en-US" altLang="zh-CN" sz="3200" dirty="0"/>
              <a:t>IT</a:t>
            </a:r>
            <a:r>
              <a:rPr lang="zh-CN" altLang="en-US" sz="3200" dirty="0"/>
              <a:t>赋权逻辑：使用</a:t>
            </a:r>
            <a:r>
              <a:rPr lang="en-US" altLang="zh-CN" sz="3200" dirty="0"/>
              <a:t>IT</a:t>
            </a:r>
            <a:r>
              <a:rPr lang="zh-CN" altLang="en-US" sz="3200" dirty="0"/>
              <a:t>以提升自身能力</a:t>
            </a:r>
            <a:endParaRPr lang="en-US" altLang="zh-CN" sz="3200" dirty="0"/>
          </a:p>
          <a:p>
            <a:r>
              <a:rPr lang="zh-CN" altLang="en-US" sz="3200" dirty="0"/>
              <a:t>二者是否冲突？</a:t>
            </a:r>
            <a:endParaRPr lang="en-US" altLang="zh-CN" sz="3200" dirty="0"/>
          </a:p>
          <a:p>
            <a:r>
              <a:rPr lang="zh-CN" altLang="en-US" sz="3200" dirty="0"/>
              <a:t>法律框架</a:t>
            </a:r>
          </a:p>
        </p:txBody>
      </p:sp>
    </p:spTree>
    <p:extLst>
      <p:ext uri="{BB962C8B-B14F-4D97-AF65-F5344CB8AC3E}">
        <p14:creationId xmlns:p14="http://schemas.microsoft.com/office/powerpoint/2010/main" val="1530359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C96AD-C1AD-4182-8C47-003ED7B2FEBC}"/>
              </a:ext>
            </a:extLst>
          </p:cNvPr>
          <p:cNvSpPr>
            <a:spLocks noGrp="1"/>
          </p:cNvSpPr>
          <p:nvPr>
            <p:ph type="title"/>
          </p:nvPr>
        </p:nvSpPr>
        <p:spPr/>
        <p:txBody>
          <a:bodyPr/>
          <a:lstStyle/>
          <a:p>
            <a:r>
              <a:rPr lang="en-US" altLang="zh-CN" dirty="0"/>
              <a:t>IT</a:t>
            </a:r>
            <a:r>
              <a:rPr lang="zh-CN" altLang="en-US" dirty="0"/>
              <a:t>与健康不平等</a:t>
            </a:r>
          </a:p>
        </p:txBody>
      </p:sp>
      <p:sp>
        <p:nvSpPr>
          <p:cNvPr id="3" name="内容占位符 2">
            <a:extLst>
              <a:ext uri="{FF2B5EF4-FFF2-40B4-BE49-F238E27FC236}">
                <a16:creationId xmlns:a16="http://schemas.microsoft.com/office/drawing/2014/main" id="{575C015D-97F7-4539-B488-4F55FD359B6A}"/>
              </a:ext>
            </a:extLst>
          </p:cNvPr>
          <p:cNvSpPr>
            <a:spLocks noGrp="1"/>
          </p:cNvSpPr>
          <p:nvPr>
            <p:ph idx="1"/>
          </p:nvPr>
        </p:nvSpPr>
        <p:spPr>
          <a:xfrm>
            <a:off x="838200" y="1825625"/>
            <a:ext cx="8839200" cy="3457575"/>
          </a:xfrm>
        </p:spPr>
        <p:txBody>
          <a:bodyPr>
            <a:normAutofit/>
          </a:bodyPr>
          <a:lstStyle/>
          <a:p>
            <a:r>
              <a:rPr lang="zh-CN" altLang="en-US" sz="3600" dirty="0"/>
              <a:t>类比数字鸿沟，是否存在</a:t>
            </a:r>
            <a:r>
              <a:rPr lang="zh-CN" altLang="en-US" sz="3600" dirty="0">
                <a:solidFill>
                  <a:srgbClr val="FF0000"/>
                </a:solidFill>
              </a:rPr>
              <a:t>健康鸿沟</a:t>
            </a:r>
            <a:r>
              <a:rPr lang="zh-CN" altLang="en-US" sz="3600" dirty="0"/>
              <a:t>（</a:t>
            </a:r>
            <a:r>
              <a:rPr lang="en-US" altLang="zh-CN" sz="3600" dirty="0"/>
              <a:t>health divide</a:t>
            </a:r>
            <a:r>
              <a:rPr lang="zh-CN" altLang="en-US" sz="3600" dirty="0"/>
              <a:t>）？</a:t>
            </a:r>
            <a:endParaRPr lang="en-US" altLang="zh-CN" sz="3600" dirty="0"/>
          </a:p>
          <a:p>
            <a:r>
              <a:rPr lang="zh-CN" altLang="en-US" sz="3600" dirty="0"/>
              <a:t>随着医疗信息化的发展，是否会带来或加剧健康不平等？</a:t>
            </a:r>
            <a:endParaRPr lang="en-US" altLang="zh-CN" sz="3600" dirty="0"/>
          </a:p>
          <a:p>
            <a:r>
              <a:rPr lang="zh-CN" altLang="en-US" sz="3600" dirty="0"/>
              <a:t>如何应对</a:t>
            </a:r>
            <a:r>
              <a:rPr lang="en-US" altLang="zh-CN" sz="3600" dirty="0"/>
              <a:t>IT</a:t>
            </a:r>
            <a:r>
              <a:rPr lang="zh-CN" altLang="en-US" sz="3600" dirty="0"/>
              <a:t>使用的这一负面效果？</a:t>
            </a:r>
          </a:p>
        </p:txBody>
      </p:sp>
    </p:spTree>
    <p:extLst>
      <p:ext uri="{BB962C8B-B14F-4D97-AF65-F5344CB8AC3E}">
        <p14:creationId xmlns:p14="http://schemas.microsoft.com/office/powerpoint/2010/main" val="1461045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8EEEBF9-C6D1-44DF-9341-5D20A674EFF8}"/>
              </a:ext>
            </a:extLst>
          </p:cNvPr>
          <p:cNvSpPr>
            <a:spLocks noGrp="1"/>
          </p:cNvSpPr>
          <p:nvPr>
            <p:ph type="title"/>
          </p:nvPr>
        </p:nvSpPr>
        <p:spPr>
          <a:xfrm>
            <a:off x="686834" y="1153572"/>
            <a:ext cx="3200400" cy="4461163"/>
          </a:xfrm>
        </p:spPr>
        <p:txBody>
          <a:bodyPr>
            <a:normAutofit/>
          </a:bodyPr>
          <a:lstStyle/>
          <a:p>
            <a:r>
              <a:rPr lang="zh-CN" altLang="en-US">
                <a:solidFill>
                  <a:srgbClr val="FFFFFF"/>
                </a:solidFill>
              </a:rPr>
              <a:t>课程结构</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CBAE99BC-5A9B-4513-B6D8-AEB42EC9B1D3}"/>
              </a:ext>
            </a:extLst>
          </p:cNvPr>
          <p:cNvSpPr>
            <a:spLocks noGrp="1"/>
          </p:cNvSpPr>
          <p:nvPr>
            <p:ph idx="1"/>
          </p:nvPr>
        </p:nvSpPr>
        <p:spPr>
          <a:xfrm>
            <a:off x="4447308" y="591344"/>
            <a:ext cx="6906491" cy="5585619"/>
          </a:xfrm>
        </p:spPr>
        <p:txBody>
          <a:bodyPr anchor="ctr">
            <a:normAutofit/>
          </a:bodyPr>
          <a:lstStyle/>
          <a:p>
            <a:r>
              <a:rPr lang="zh-CN" altLang="en-US" sz="3200" dirty="0"/>
              <a:t>现代网络概论（</a:t>
            </a:r>
            <a:r>
              <a:rPr lang="en-US" altLang="zh-CN" sz="3200" dirty="0"/>
              <a:t>10</a:t>
            </a:r>
            <a:r>
              <a:rPr lang="zh-CN" altLang="en-US" sz="3200" dirty="0"/>
              <a:t>）</a:t>
            </a:r>
            <a:endParaRPr lang="en-US" altLang="zh-CN" sz="3200" dirty="0"/>
          </a:p>
          <a:p>
            <a:r>
              <a:rPr lang="zh-CN" altLang="en-US" sz="3200" dirty="0"/>
              <a:t>物联网：结构与应用（</a:t>
            </a:r>
            <a:r>
              <a:rPr lang="en-US" altLang="zh-CN" sz="3200" dirty="0"/>
              <a:t>10</a:t>
            </a:r>
            <a:r>
              <a:rPr lang="zh-CN" altLang="en-US" sz="3200" dirty="0"/>
              <a:t>）</a:t>
            </a:r>
            <a:endParaRPr lang="en-US" altLang="zh-CN" sz="3200" dirty="0"/>
          </a:p>
          <a:p>
            <a:r>
              <a:rPr lang="zh-CN" altLang="en-US" sz="3200" dirty="0"/>
              <a:t>统一建模语言</a:t>
            </a:r>
            <a:r>
              <a:rPr lang="en-US" altLang="zh-CN" sz="3200" dirty="0"/>
              <a:t>UML</a:t>
            </a:r>
            <a:r>
              <a:rPr lang="zh-CN" altLang="en-US" sz="3200" dirty="0"/>
              <a:t>（</a:t>
            </a:r>
            <a:r>
              <a:rPr lang="en-US" altLang="zh-CN" sz="3200" dirty="0"/>
              <a:t>8</a:t>
            </a:r>
            <a:r>
              <a:rPr lang="zh-CN" altLang="en-US" sz="3200" dirty="0"/>
              <a:t>）</a:t>
            </a:r>
            <a:endParaRPr lang="en-US" altLang="zh-CN" sz="3200" dirty="0"/>
          </a:p>
          <a:p>
            <a:r>
              <a:rPr lang="zh-CN" altLang="en-US" sz="3200" dirty="0"/>
              <a:t>网络人机互动结构与过程（</a:t>
            </a:r>
            <a:r>
              <a:rPr lang="en-US" altLang="zh-CN" sz="3200" dirty="0"/>
              <a:t>12</a:t>
            </a:r>
            <a:r>
              <a:rPr lang="zh-CN" altLang="en-US" sz="3200" dirty="0"/>
              <a:t>）</a:t>
            </a:r>
            <a:endParaRPr lang="en-US" altLang="zh-CN" sz="3200" dirty="0"/>
          </a:p>
          <a:p>
            <a:r>
              <a:rPr lang="zh-CN" altLang="en-US" sz="3200" dirty="0"/>
              <a:t>人机互动理论与应用（</a:t>
            </a:r>
            <a:r>
              <a:rPr lang="en-US" altLang="zh-CN" sz="3200" dirty="0"/>
              <a:t>8</a:t>
            </a:r>
            <a:r>
              <a:rPr lang="zh-CN" altLang="en-US" sz="3200" dirty="0"/>
              <a:t>）</a:t>
            </a:r>
          </a:p>
        </p:txBody>
      </p:sp>
    </p:spTree>
    <p:extLst>
      <p:ext uri="{BB962C8B-B14F-4D97-AF65-F5344CB8AC3E}">
        <p14:creationId xmlns:p14="http://schemas.microsoft.com/office/powerpoint/2010/main" val="20796735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0E9E774-4AA6-49F5-906C-FB5B84CA6E83}"/>
              </a:ext>
            </a:extLst>
          </p:cNvPr>
          <p:cNvSpPr>
            <a:spLocks noGrp="1"/>
          </p:cNvSpPr>
          <p:nvPr>
            <p:ph type="title"/>
          </p:nvPr>
        </p:nvSpPr>
        <p:spPr>
          <a:xfrm>
            <a:off x="6194716" y="739978"/>
            <a:ext cx="5334930" cy="3004145"/>
          </a:xfrm>
        </p:spPr>
        <p:txBody>
          <a:bodyPr vert="horz" lIns="91440" tIns="45720" rIns="91440" bIns="45720" rtlCol="0" anchor="b">
            <a:normAutofit/>
          </a:bodyPr>
          <a:lstStyle/>
          <a:p>
            <a:pPr algn="ctr"/>
            <a:r>
              <a:rPr lang="zh-CN" altLang="en-US" sz="6000"/>
              <a:t>电话和网络诈骗</a:t>
            </a:r>
          </a:p>
        </p:txBody>
      </p:sp>
      <p:sp>
        <p:nvSpPr>
          <p:cNvPr id="73" name="Freeform: Shape 72">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5122" name="Picture 2" descr="税季到来诈骗分子活跃电话诈骗又有新招-全部新闻-58温尼伯">
            <a:extLst>
              <a:ext uri="{FF2B5EF4-FFF2-40B4-BE49-F238E27FC236}">
                <a16:creationId xmlns:a16="http://schemas.microsoft.com/office/drawing/2014/main" id="{2EC663A9-B0CA-48DC-9FF8-9BB6D4F81A4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2961" r="20852"/>
          <a:stretch/>
        </p:blipFill>
        <p:spPr bwMode="auto">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83" name="Freeform: Shape 8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052261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C96AD-C1AD-4182-8C47-003ED7B2FEBC}"/>
              </a:ext>
            </a:extLst>
          </p:cNvPr>
          <p:cNvSpPr>
            <a:spLocks noGrp="1"/>
          </p:cNvSpPr>
          <p:nvPr>
            <p:ph type="title"/>
          </p:nvPr>
        </p:nvSpPr>
        <p:spPr/>
        <p:txBody>
          <a:bodyPr/>
          <a:lstStyle/>
          <a:p>
            <a:r>
              <a:rPr lang="en-US" altLang="zh-CN" dirty="0"/>
              <a:t>IT</a:t>
            </a:r>
            <a:r>
              <a:rPr lang="zh-CN" altLang="en-US" dirty="0"/>
              <a:t>的非道德使用</a:t>
            </a:r>
          </a:p>
        </p:txBody>
      </p:sp>
      <p:sp>
        <p:nvSpPr>
          <p:cNvPr id="3" name="内容占位符 2">
            <a:extLst>
              <a:ext uri="{FF2B5EF4-FFF2-40B4-BE49-F238E27FC236}">
                <a16:creationId xmlns:a16="http://schemas.microsoft.com/office/drawing/2014/main" id="{575C015D-97F7-4539-B488-4F55FD359B6A}"/>
              </a:ext>
            </a:extLst>
          </p:cNvPr>
          <p:cNvSpPr>
            <a:spLocks noGrp="1"/>
          </p:cNvSpPr>
          <p:nvPr>
            <p:ph idx="1"/>
          </p:nvPr>
        </p:nvSpPr>
        <p:spPr>
          <a:xfrm>
            <a:off x="838200" y="2041525"/>
            <a:ext cx="8839200" cy="3952875"/>
          </a:xfrm>
        </p:spPr>
        <p:txBody>
          <a:bodyPr>
            <a:normAutofit/>
          </a:bodyPr>
          <a:lstStyle/>
          <a:p>
            <a:r>
              <a:rPr lang="zh-CN" altLang="en-US" sz="3600" dirty="0">
                <a:solidFill>
                  <a:srgbClr val="FF0000"/>
                </a:solidFill>
              </a:rPr>
              <a:t>隐私</a:t>
            </a:r>
            <a:r>
              <a:rPr lang="zh-CN" altLang="en-US" sz="3600" dirty="0"/>
              <a:t>问题：金融和健康领域</a:t>
            </a:r>
            <a:endParaRPr lang="en-US" altLang="zh-CN" sz="3600" dirty="0"/>
          </a:p>
          <a:p>
            <a:r>
              <a:rPr lang="zh-CN" altLang="en-US" sz="3600" dirty="0"/>
              <a:t>莆田系医院</a:t>
            </a:r>
            <a:endParaRPr lang="en-US" altLang="zh-CN" sz="3600" dirty="0"/>
          </a:p>
          <a:p>
            <a:r>
              <a:rPr lang="zh-CN" altLang="en-US" sz="3600" dirty="0"/>
              <a:t>医疗众筹产业链 （</a:t>
            </a:r>
            <a:r>
              <a:rPr lang="en-US" altLang="zh-CN" sz="3600" dirty="0"/>
              <a:t>vs </a:t>
            </a:r>
            <a:r>
              <a:rPr lang="zh-CN" altLang="en-US" sz="3600" dirty="0"/>
              <a:t>商业保险）</a:t>
            </a:r>
            <a:endParaRPr lang="en-US" altLang="zh-CN" sz="3600" dirty="0"/>
          </a:p>
          <a:p>
            <a:r>
              <a:rPr lang="zh-CN" altLang="en-US" sz="3600" dirty="0"/>
              <a:t>青少年</a:t>
            </a:r>
            <a:r>
              <a:rPr lang="zh-CN" altLang="en-US" sz="3600" dirty="0">
                <a:solidFill>
                  <a:srgbClr val="FF0000"/>
                </a:solidFill>
              </a:rPr>
              <a:t>网络成瘾</a:t>
            </a:r>
            <a:r>
              <a:rPr lang="zh-CN" altLang="en-US" sz="3600" dirty="0"/>
              <a:t>问题 （</a:t>
            </a:r>
            <a:r>
              <a:rPr lang="en-US" altLang="zh-CN" sz="3600" dirty="0"/>
              <a:t>vs </a:t>
            </a:r>
            <a:r>
              <a:rPr lang="zh-CN" altLang="en-US" sz="3600" dirty="0"/>
              <a:t>中老年人</a:t>
            </a:r>
            <a:r>
              <a:rPr lang="en-US" altLang="zh-CN" sz="3600" dirty="0"/>
              <a:t>IT</a:t>
            </a:r>
            <a:r>
              <a:rPr lang="zh-CN" altLang="en-US" sz="3600" dirty="0"/>
              <a:t>使用）</a:t>
            </a:r>
            <a:endParaRPr lang="en-US" altLang="zh-CN" sz="3600" dirty="0"/>
          </a:p>
          <a:p>
            <a:r>
              <a:rPr lang="en-US" altLang="zh-CN" sz="3600" dirty="0"/>
              <a:t>…</a:t>
            </a:r>
          </a:p>
        </p:txBody>
      </p:sp>
    </p:spTree>
    <p:extLst>
      <p:ext uri="{BB962C8B-B14F-4D97-AF65-F5344CB8AC3E}">
        <p14:creationId xmlns:p14="http://schemas.microsoft.com/office/powerpoint/2010/main" val="25616814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874815" y="2641600"/>
            <a:ext cx="6409905" cy="1229118"/>
          </a:xfrm>
        </p:spPr>
        <p:txBody>
          <a:bodyPr vert="horz" lIns="91440" tIns="45720" rIns="91440" bIns="45720" rtlCol="0" anchor="b">
            <a:normAutofit fontScale="90000"/>
          </a:bodyPr>
          <a:lstStyle/>
          <a:p>
            <a:pPr algn="ctr"/>
            <a:r>
              <a:rPr lang="zh-CN" altLang="en-US" kern="1200" dirty="0">
                <a:solidFill>
                  <a:schemeClr val="tx1"/>
                </a:solidFill>
                <a:latin typeface="+mj-lt"/>
                <a:ea typeface="+mj-ea"/>
                <a:cs typeface="+mj-cs"/>
              </a:rPr>
              <a:t>三、计算机网络概论</a:t>
            </a:r>
          </a:p>
        </p:txBody>
      </p:sp>
      <p:sp>
        <p:nvSpPr>
          <p:cNvPr id="11" name="Freeform: Shape 1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5" name="Freeform: Shape 1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218011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F7F53-E888-4A1D-8629-5D065ECCAB6E}"/>
              </a:ext>
            </a:extLst>
          </p:cNvPr>
          <p:cNvSpPr>
            <a:spLocks noGrp="1"/>
          </p:cNvSpPr>
          <p:nvPr>
            <p:ph type="title"/>
          </p:nvPr>
        </p:nvSpPr>
        <p:spPr/>
        <p:txBody>
          <a:bodyPr/>
          <a:lstStyle/>
          <a:p>
            <a:r>
              <a:rPr lang="zh-CN" altLang="en-US" dirty="0"/>
              <a:t>教学内容</a:t>
            </a:r>
          </a:p>
        </p:txBody>
      </p:sp>
      <p:sp>
        <p:nvSpPr>
          <p:cNvPr id="3" name="内容占位符 2">
            <a:extLst>
              <a:ext uri="{FF2B5EF4-FFF2-40B4-BE49-F238E27FC236}">
                <a16:creationId xmlns:a16="http://schemas.microsoft.com/office/drawing/2014/main" id="{A77EB807-F267-4108-ACF8-EA38B6FC7CE4}"/>
              </a:ext>
            </a:extLst>
          </p:cNvPr>
          <p:cNvSpPr>
            <a:spLocks noGrp="1"/>
          </p:cNvSpPr>
          <p:nvPr>
            <p:ph idx="1"/>
          </p:nvPr>
        </p:nvSpPr>
        <p:spPr/>
        <p:txBody>
          <a:bodyPr>
            <a:normAutofit/>
          </a:bodyPr>
          <a:lstStyle/>
          <a:p>
            <a:pPr marL="514350" indent="-514350">
              <a:buFont typeface="+mj-lt"/>
              <a:buAutoNum type="arabicPeriod"/>
            </a:pPr>
            <a:r>
              <a:rPr lang="en-US" altLang="zh-CN" sz="3200" dirty="0"/>
              <a:t>Internet</a:t>
            </a:r>
            <a:r>
              <a:rPr lang="zh-CN" altLang="en-US" sz="3200" dirty="0"/>
              <a:t>的定义</a:t>
            </a:r>
            <a:endParaRPr lang="en-US" altLang="zh-CN" sz="3200" dirty="0"/>
          </a:p>
          <a:p>
            <a:pPr marL="514350" indent="-514350">
              <a:buFont typeface="+mj-lt"/>
              <a:buAutoNum type="arabicPeriod"/>
            </a:pPr>
            <a:r>
              <a:rPr lang="zh-CN" altLang="en-US" sz="3200" dirty="0"/>
              <a:t>网络边缘</a:t>
            </a:r>
            <a:endParaRPr lang="en-US" altLang="zh-CN" sz="3200" dirty="0"/>
          </a:p>
          <a:p>
            <a:pPr marL="514350" indent="-514350">
              <a:buFont typeface="+mj-lt"/>
              <a:buAutoNum type="arabicPeriod"/>
            </a:pPr>
            <a:r>
              <a:rPr lang="zh-CN" altLang="en-US" sz="3200" dirty="0"/>
              <a:t>网络核心</a:t>
            </a:r>
            <a:endParaRPr lang="en-US" altLang="zh-CN" sz="3200" dirty="0"/>
          </a:p>
          <a:p>
            <a:pPr marL="514350" indent="-514350">
              <a:buFont typeface="+mj-lt"/>
              <a:buAutoNum type="arabicPeriod"/>
            </a:pPr>
            <a:r>
              <a:rPr lang="zh-CN" altLang="en-US" sz="3200" dirty="0"/>
              <a:t>分组交换网络</a:t>
            </a:r>
            <a:endParaRPr lang="en-US" altLang="zh-CN" sz="3200" dirty="0"/>
          </a:p>
          <a:p>
            <a:pPr marL="514350" indent="-514350">
              <a:buFont typeface="+mj-lt"/>
              <a:buAutoNum type="arabicPeriod"/>
            </a:pPr>
            <a:r>
              <a:rPr lang="zh-CN" altLang="en-US" sz="3200" dirty="0"/>
              <a:t>协议层及其服务模型</a:t>
            </a:r>
            <a:endParaRPr lang="en-US" altLang="zh-CN" sz="3200" dirty="0"/>
          </a:p>
          <a:p>
            <a:pPr marL="514350" indent="-514350">
              <a:buFont typeface="+mj-lt"/>
              <a:buAutoNum type="arabicPeriod"/>
            </a:pPr>
            <a:r>
              <a:rPr lang="zh-CN" altLang="en-US" sz="3200" dirty="0"/>
              <a:t>面对攻击的网络</a:t>
            </a:r>
            <a:endParaRPr lang="en-US" altLang="zh-CN" sz="3200" dirty="0"/>
          </a:p>
          <a:p>
            <a:pPr marL="514350" indent="-514350">
              <a:buFont typeface="+mj-lt"/>
              <a:buAutoNum type="arabicPeriod"/>
            </a:pPr>
            <a:r>
              <a:rPr lang="en-US" altLang="zh-CN" sz="3200" dirty="0"/>
              <a:t>Internet</a:t>
            </a:r>
            <a:r>
              <a:rPr lang="zh-CN" altLang="en-US" sz="3200" dirty="0"/>
              <a:t>发展史</a:t>
            </a:r>
          </a:p>
        </p:txBody>
      </p:sp>
    </p:spTree>
    <p:extLst>
      <p:ext uri="{BB962C8B-B14F-4D97-AF65-F5344CB8AC3E}">
        <p14:creationId xmlns:p14="http://schemas.microsoft.com/office/powerpoint/2010/main" val="33579820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因特网的定义：构成描述</a:t>
            </a:r>
          </a:p>
        </p:txBody>
      </p:sp>
      <p:sp>
        <p:nvSpPr>
          <p:cNvPr id="3" name="内容占位符 2">
            <a:extLst>
              <a:ext uri="{FF2B5EF4-FFF2-40B4-BE49-F238E27FC236}">
                <a16:creationId xmlns:a16="http://schemas.microsoft.com/office/drawing/2014/main" id="{835F693D-A6F1-472A-A94F-E43E4B82E236}"/>
              </a:ext>
            </a:extLst>
          </p:cNvPr>
          <p:cNvSpPr>
            <a:spLocks noGrp="1"/>
          </p:cNvSpPr>
          <p:nvPr>
            <p:ph idx="1"/>
          </p:nvPr>
        </p:nvSpPr>
        <p:spPr/>
        <p:txBody>
          <a:bodyPr>
            <a:normAutofit/>
          </a:bodyPr>
          <a:lstStyle/>
          <a:p>
            <a:r>
              <a:rPr lang="zh-CN" altLang="en-US" sz="3200" dirty="0">
                <a:solidFill>
                  <a:srgbClr val="FF0000"/>
                </a:solidFill>
              </a:rPr>
              <a:t>因特网</a:t>
            </a:r>
            <a:r>
              <a:rPr lang="zh-CN" altLang="en-US" sz="3200" dirty="0"/>
              <a:t>（</a:t>
            </a:r>
            <a:r>
              <a:rPr lang="en-US" altLang="zh-CN" sz="3200" dirty="0"/>
              <a:t>Internet</a:t>
            </a:r>
            <a:r>
              <a:rPr lang="zh-CN" altLang="en-US" sz="3200" dirty="0"/>
              <a:t>）：是连接世界上数十亿计算机终端设备的系统，它是互联网络（</a:t>
            </a:r>
            <a:r>
              <a:rPr lang="en-US" altLang="zh-CN" sz="3200" dirty="0"/>
              <a:t>internetwork</a:t>
            </a:r>
            <a:r>
              <a:rPr lang="zh-CN" altLang="en-US" sz="3200" dirty="0"/>
              <a:t>），是</a:t>
            </a:r>
            <a:r>
              <a:rPr lang="zh-CN" altLang="en-US" sz="3200" dirty="0">
                <a:solidFill>
                  <a:srgbClr val="FF0000"/>
                </a:solidFill>
              </a:rPr>
              <a:t>多个网络</a:t>
            </a:r>
            <a:r>
              <a:rPr lang="zh-CN" altLang="en-US" sz="3200" dirty="0"/>
              <a:t>的组合，或者说是“网络的网络”</a:t>
            </a:r>
            <a:endParaRPr lang="en-US" altLang="zh-CN" sz="3200" dirty="0"/>
          </a:p>
          <a:p>
            <a:r>
              <a:rPr lang="zh-CN" altLang="en-US" sz="3200" dirty="0">
                <a:solidFill>
                  <a:srgbClr val="FF0000"/>
                </a:solidFill>
              </a:rPr>
              <a:t>网络</a:t>
            </a:r>
            <a:r>
              <a:rPr lang="zh-CN" altLang="en-US" sz="3200" dirty="0"/>
              <a:t>（</a:t>
            </a:r>
            <a:r>
              <a:rPr lang="en-US" altLang="zh-CN" sz="3200" dirty="0"/>
              <a:t>network</a:t>
            </a:r>
            <a:r>
              <a:rPr lang="zh-CN" altLang="en-US" sz="3200" dirty="0"/>
              <a:t>）：是有一组具有</a:t>
            </a:r>
            <a:r>
              <a:rPr lang="zh-CN" altLang="en-US" sz="3200" dirty="0">
                <a:solidFill>
                  <a:srgbClr val="FF0000"/>
                </a:solidFill>
              </a:rPr>
              <a:t>通信能力</a:t>
            </a:r>
            <a:r>
              <a:rPr lang="zh-CN" altLang="en-US" sz="3200" dirty="0"/>
              <a:t>的</a:t>
            </a:r>
            <a:r>
              <a:rPr lang="zh-CN" altLang="en-US" sz="3200" dirty="0">
                <a:solidFill>
                  <a:srgbClr val="FF0000"/>
                </a:solidFill>
              </a:rPr>
              <a:t>设备</a:t>
            </a:r>
            <a:r>
              <a:rPr lang="zh-CN" altLang="en-US" sz="3200" dirty="0"/>
              <a:t>相互连接而成的。此处的设备可以是</a:t>
            </a:r>
            <a:r>
              <a:rPr lang="zh-CN" altLang="en-US" sz="3200" dirty="0">
                <a:solidFill>
                  <a:srgbClr val="FF0000"/>
                </a:solidFill>
              </a:rPr>
              <a:t>终端系统</a:t>
            </a:r>
            <a:r>
              <a:rPr lang="zh-CN" altLang="en-US" sz="3200" dirty="0"/>
              <a:t>（</a:t>
            </a:r>
            <a:r>
              <a:rPr lang="en-US" altLang="zh-CN" sz="3200" dirty="0"/>
              <a:t>end system</a:t>
            </a:r>
            <a:r>
              <a:rPr lang="zh-CN" altLang="en-US" sz="3200" dirty="0"/>
              <a:t>），也可以是</a:t>
            </a:r>
            <a:r>
              <a:rPr lang="zh-CN" altLang="en-US" sz="3200" dirty="0">
                <a:solidFill>
                  <a:srgbClr val="FF0000"/>
                </a:solidFill>
              </a:rPr>
              <a:t>连接设备</a:t>
            </a:r>
            <a:endParaRPr lang="en-US" altLang="zh-CN" sz="3200" dirty="0"/>
          </a:p>
        </p:txBody>
      </p:sp>
    </p:spTree>
    <p:extLst>
      <p:ext uri="{BB962C8B-B14F-4D97-AF65-F5344CB8AC3E}">
        <p14:creationId xmlns:p14="http://schemas.microsoft.com/office/powerpoint/2010/main" val="16711756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终端系统</a:t>
            </a:r>
          </a:p>
        </p:txBody>
      </p:sp>
      <p:sp>
        <p:nvSpPr>
          <p:cNvPr id="3" name="内容占位符 2">
            <a:extLst>
              <a:ext uri="{FF2B5EF4-FFF2-40B4-BE49-F238E27FC236}">
                <a16:creationId xmlns:a16="http://schemas.microsoft.com/office/drawing/2014/main" id="{835F693D-A6F1-472A-A94F-E43E4B82E236}"/>
              </a:ext>
            </a:extLst>
          </p:cNvPr>
          <p:cNvSpPr>
            <a:spLocks noGrp="1"/>
          </p:cNvSpPr>
          <p:nvPr>
            <p:ph idx="1"/>
          </p:nvPr>
        </p:nvSpPr>
        <p:spPr/>
        <p:txBody>
          <a:bodyPr>
            <a:normAutofit/>
          </a:bodyPr>
          <a:lstStyle/>
          <a:p>
            <a:r>
              <a:rPr lang="zh-CN" altLang="en-US" sz="3200" dirty="0">
                <a:solidFill>
                  <a:srgbClr val="FF0000"/>
                </a:solidFill>
              </a:rPr>
              <a:t>终端系统</a:t>
            </a:r>
            <a:r>
              <a:rPr lang="zh-CN" altLang="en-US" sz="3200" dirty="0"/>
              <a:t>（</a:t>
            </a:r>
            <a:r>
              <a:rPr lang="en-US" altLang="zh-CN" sz="3200" dirty="0"/>
              <a:t>end system</a:t>
            </a:r>
            <a:r>
              <a:rPr lang="zh-CN" altLang="en-US" sz="3200" dirty="0"/>
              <a:t>）：也称为主机（</a:t>
            </a:r>
            <a:r>
              <a:rPr lang="en-US" altLang="zh-CN" sz="3200" dirty="0"/>
              <a:t>host</a:t>
            </a:r>
            <a:r>
              <a:rPr lang="zh-CN" altLang="en-US" sz="3200" dirty="0"/>
              <a:t>），或者终端设备（</a:t>
            </a:r>
            <a:r>
              <a:rPr lang="en-US" altLang="zh-CN" sz="3200" dirty="0"/>
              <a:t>end device</a:t>
            </a:r>
            <a:r>
              <a:rPr lang="zh-CN" altLang="en-US" sz="3200" dirty="0"/>
              <a:t>）</a:t>
            </a:r>
            <a:endParaRPr lang="en-US" altLang="zh-CN" sz="3200" dirty="0"/>
          </a:p>
          <a:p>
            <a:r>
              <a:rPr lang="zh-CN" altLang="en-US" sz="3200" dirty="0"/>
              <a:t>传统终端系统：</a:t>
            </a:r>
            <a:r>
              <a:rPr lang="en-US" altLang="zh-CN" sz="3200" dirty="0"/>
              <a:t>PC</a:t>
            </a:r>
            <a:r>
              <a:rPr lang="zh-CN" altLang="en-US" sz="3200" dirty="0"/>
              <a:t>，</a:t>
            </a:r>
            <a:r>
              <a:rPr lang="en-US" altLang="zh-CN" sz="3200" dirty="0"/>
              <a:t>Unix/Linux</a:t>
            </a:r>
            <a:r>
              <a:rPr lang="zh-CN" altLang="en-US" sz="3200" dirty="0"/>
              <a:t>工作站，邮件服务器等</a:t>
            </a:r>
            <a:endParaRPr lang="en-US" altLang="zh-CN" sz="3200" dirty="0"/>
          </a:p>
          <a:p>
            <a:r>
              <a:rPr lang="zh-CN" altLang="en-US" sz="3200" dirty="0">
                <a:solidFill>
                  <a:srgbClr val="FF0000"/>
                </a:solidFill>
              </a:rPr>
              <a:t>现代终端系统</a:t>
            </a:r>
            <a:r>
              <a:rPr lang="zh-CN" altLang="en-US" sz="3200" dirty="0"/>
              <a:t>：笔记本</a:t>
            </a:r>
            <a:r>
              <a:rPr lang="en-US" altLang="zh-CN" sz="3200" dirty="0"/>
              <a:t>/</a:t>
            </a:r>
            <a:r>
              <a:rPr lang="zh-CN" altLang="en-US" sz="3200" dirty="0"/>
              <a:t>平板电脑，智能手机，游戏机，家用电器，手表，眼镜，汽车等</a:t>
            </a:r>
            <a:endParaRPr lang="en-US" altLang="zh-CN" sz="3200" dirty="0"/>
          </a:p>
          <a:p>
            <a:r>
              <a:rPr lang="en-US" altLang="zh-CN" sz="3200" dirty="0"/>
              <a:t>2020</a:t>
            </a:r>
            <a:r>
              <a:rPr lang="zh-CN" altLang="en-US" sz="3200" dirty="0"/>
              <a:t>年，互联网用户数量达到</a:t>
            </a:r>
            <a:r>
              <a:rPr lang="en-US" altLang="zh-CN" sz="3200" dirty="0"/>
              <a:t>45</a:t>
            </a:r>
            <a:r>
              <a:rPr lang="zh-CN" altLang="en-US" sz="3200" dirty="0"/>
              <a:t>亿（</a:t>
            </a:r>
            <a:r>
              <a:rPr lang="en-US" altLang="zh-CN" sz="3200" dirty="0"/>
              <a:t>60%</a:t>
            </a:r>
            <a:r>
              <a:rPr lang="zh-CN" altLang="en-US" sz="3200" dirty="0"/>
              <a:t>世界人口），终端设备数量超过</a:t>
            </a:r>
            <a:r>
              <a:rPr lang="en-US" altLang="zh-CN" sz="3200" dirty="0"/>
              <a:t>200</a:t>
            </a:r>
            <a:r>
              <a:rPr lang="zh-CN" altLang="en-US" sz="3200" dirty="0"/>
              <a:t>亿台</a:t>
            </a:r>
            <a:endParaRPr lang="en-US" altLang="zh-CN" sz="3200" dirty="0"/>
          </a:p>
          <a:p>
            <a:r>
              <a:rPr lang="zh-CN" altLang="en-US" sz="3200" dirty="0">
                <a:solidFill>
                  <a:srgbClr val="FF0000"/>
                </a:solidFill>
              </a:rPr>
              <a:t>物联网</a:t>
            </a:r>
            <a:r>
              <a:rPr lang="zh-CN" altLang="en-US" sz="3200" dirty="0"/>
              <a:t>的发展：终端设备接入数量大幅上升</a:t>
            </a:r>
            <a:endParaRPr lang="en-US" altLang="zh-CN" sz="3200" dirty="0"/>
          </a:p>
        </p:txBody>
      </p:sp>
    </p:spTree>
    <p:extLst>
      <p:ext uri="{BB962C8B-B14F-4D97-AF65-F5344CB8AC3E}">
        <p14:creationId xmlns:p14="http://schemas.microsoft.com/office/powerpoint/2010/main" val="356355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连接设备</a:t>
            </a:r>
          </a:p>
        </p:txBody>
      </p:sp>
      <p:sp>
        <p:nvSpPr>
          <p:cNvPr id="3" name="内容占位符 2">
            <a:extLst>
              <a:ext uri="{FF2B5EF4-FFF2-40B4-BE49-F238E27FC236}">
                <a16:creationId xmlns:a16="http://schemas.microsoft.com/office/drawing/2014/main" id="{835F693D-A6F1-472A-A94F-E43E4B82E236}"/>
              </a:ext>
            </a:extLst>
          </p:cNvPr>
          <p:cNvSpPr>
            <a:spLocks noGrp="1"/>
          </p:cNvSpPr>
          <p:nvPr>
            <p:ph idx="1"/>
          </p:nvPr>
        </p:nvSpPr>
        <p:spPr/>
        <p:txBody>
          <a:bodyPr>
            <a:normAutofit/>
          </a:bodyPr>
          <a:lstStyle/>
          <a:p>
            <a:r>
              <a:rPr lang="zh-CN" altLang="en-US" sz="3200" dirty="0"/>
              <a:t>终端系统通过通信链路以及分组交换机的网络连接到一起</a:t>
            </a:r>
            <a:endParaRPr lang="en-US" altLang="zh-CN" sz="3200" dirty="0"/>
          </a:p>
          <a:p>
            <a:r>
              <a:rPr lang="zh-CN" altLang="en-US" sz="3200" dirty="0">
                <a:solidFill>
                  <a:srgbClr val="FF0000"/>
                </a:solidFill>
              </a:rPr>
              <a:t>通信链路</a:t>
            </a:r>
            <a:r>
              <a:rPr lang="zh-CN" altLang="en-US" sz="3200" dirty="0"/>
              <a:t>（</a:t>
            </a:r>
            <a:r>
              <a:rPr lang="en-US" altLang="zh-CN" sz="3200" dirty="0"/>
              <a:t>communication links</a:t>
            </a:r>
            <a:r>
              <a:rPr lang="zh-CN" altLang="en-US" sz="3200" dirty="0"/>
              <a:t>） ：由不同类型的物理媒介组成，这些</a:t>
            </a:r>
            <a:r>
              <a:rPr lang="zh-CN" altLang="en-US" sz="3200" dirty="0">
                <a:solidFill>
                  <a:srgbClr val="FF0000"/>
                </a:solidFill>
              </a:rPr>
              <a:t>物理媒介</a:t>
            </a:r>
            <a:r>
              <a:rPr lang="zh-CN" altLang="en-US" sz="3200" dirty="0"/>
              <a:t>包括同轴电缆、铜线、光纤和无线电频谱，其数据</a:t>
            </a:r>
            <a:r>
              <a:rPr lang="zh-CN" altLang="en-US" sz="3200" dirty="0">
                <a:solidFill>
                  <a:srgbClr val="FF0000"/>
                </a:solidFill>
              </a:rPr>
              <a:t>传输速率</a:t>
            </a:r>
            <a:r>
              <a:rPr lang="zh-CN" altLang="en-US" sz="3200" dirty="0"/>
              <a:t>各不相同</a:t>
            </a:r>
            <a:endParaRPr lang="en-US" altLang="zh-CN" sz="3200" dirty="0"/>
          </a:p>
          <a:p>
            <a:r>
              <a:rPr lang="zh-CN" altLang="en-US" sz="3200" dirty="0">
                <a:solidFill>
                  <a:srgbClr val="FF0000"/>
                </a:solidFill>
              </a:rPr>
              <a:t>分组交换机</a:t>
            </a:r>
            <a:r>
              <a:rPr lang="zh-CN" altLang="en-US" sz="3200" dirty="0"/>
              <a:t>（</a:t>
            </a:r>
            <a:r>
              <a:rPr lang="en-US" altLang="zh-CN" sz="3200" dirty="0"/>
              <a:t>packet switches</a:t>
            </a:r>
            <a:r>
              <a:rPr lang="zh-CN" altLang="en-US" sz="3200" dirty="0"/>
              <a:t>）：主要包括</a:t>
            </a:r>
            <a:r>
              <a:rPr lang="zh-CN" altLang="en-US" sz="3200" dirty="0">
                <a:solidFill>
                  <a:srgbClr val="FF0000"/>
                </a:solidFill>
              </a:rPr>
              <a:t>路由器</a:t>
            </a:r>
            <a:r>
              <a:rPr lang="zh-CN" altLang="en-US" sz="3200" dirty="0"/>
              <a:t>（</a:t>
            </a:r>
            <a:r>
              <a:rPr lang="en-US" altLang="zh-CN" sz="3200" dirty="0"/>
              <a:t>router</a:t>
            </a:r>
            <a:r>
              <a:rPr lang="zh-CN" altLang="en-US" sz="3200" dirty="0"/>
              <a:t>）和</a:t>
            </a:r>
            <a:r>
              <a:rPr lang="zh-CN" altLang="en-US" sz="3200" dirty="0">
                <a:solidFill>
                  <a:srgbClr val="FF0000"/>
                </a:solidFill>
              </a:rPr>
              <a:t>链路层交换机</a:t>
            </a:r>
            <a:r>
              <a:rPr lang="zh-CN" altLang="en-US" sz="3200" dirty="0"/>
              <a:t>（</a:t>
            </a:r>
            <a:r>
              <a:rPr lang="en-US" altLang="zh-CN" sz="3200" dirty="0"/>
              <a:t>link-layer switch</a:t>
            </a:r>
            <a:r>
              <a:rPr lang="zh-CN" altLang="en-US" sz="3200" dirty="0"/>
              <a:t>），用于向其最终目的地</a:t>
            </a:r>
            <a:r>
              <a:rPr lang="zh-CN" altLang="en-US" sz="3200" dirty="0">
                <a:solidFill>
                  <a:srgbClr val="FF0000"/>
                </a:solidFill>
              </a:rPr>
              <a:t>转发数据包</a:t>
            </a:r>
            <a:endParaRPr lang="en-US" altLang="zh-CN" sz="3200" dirty="0"/>
          </a:p>
        </p:txBody>
      </p:sp>
    </p:spTree>
    <p:extLst>
      <p:ext uri="{BB962C8B-B14F-4D97-AF65-F5344CB8AC3E}">
        <p14:creationId xmlns:p14="http://schemas.microsoft.com/office/powerpoint/2010/main" val="35655606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分组交换技术</a:t>
            </a:r>
          </a:p>
        </p:txBody>
      </p:sp>
      <p:sp>
        <p:nvSpPr>
          <p:cNvPr id="3" name="内容占位符 2">
            <a:extLst>
              <a:ext uri="{FF2B5EF4-FFF2-40B4-BE49-F238E27FC236}">
                <a16:creationId xmlns:a16="http://schemas.microsoft.com/office/drawing/2014/main" id="{835F693D-A6F1-472A-A94F-E43E4B82E236}"/>
              </a:ext>
            </a:extLst>
          </p:cNvPr>
          <p:cNvSpPr>
            <a:spLocks noGrp="1"/>
          </p:cNvSpPr>
          <p:nvPr>
            <p:ph idx="1"/>
          </p:nvPr>
        </p:nvSpPr>
        <p:spPr/>
        <p:txBody>
          <a:bodyPr>
            <a:normAutofit/>
          </a:bodyPr>
          <a:lstStyle/>
          <a:p>
            <a:r>
              <a:rPr lang="zh-CN" altLang="en-US" sz="3200" dirty="0"/>
              <a:t>数据传输过程：发送终端系统将</a:t>
            </a:r>
            <a:r>
              <a:rPr lang="zh-CN" altLang="en-US" sz="3200" dirty="0">
                <a:solidFill>
                  <a:srgbClr val="FF0000"/>
                </a:solidFill>
              </a:rPr>
              <a:t>数据分段</a:t>
            </a:r>
            <a:r>
              <a:rPr lang="zh-CN" altLang="en-US" sz="3200" dirty="0"/>
              <a:t>，并将地址信息添加到每个分段，及形成</a:t>
            </a:r>
            <a:r>
              <a:rPr lang="zh-CN" altLang="en-US" sz="3200" dirty="0">
                <a:solidFill>
                  <a:srgbClr val="FF0000"/>
                </a:solidFill>
              </a:rPr>
              <a:t>分组或包</a:t>
            </a:r>
            <a:r>
              <a:rPr lang="zh-CN" altLang="en-US" sz="3200" dirty="0"/>
              <a:t>（</a:t>
            </a:r>
            <a:r>
              <a:rPr lang="en-US" altLang="zh-CN" sz="3200" dirty="0"/>
              <a:t>packet</a:t>
            </a:r>
            <a:r>
              <a:rPr lang="zh-CN" altLang="en-US" sz="3200" dirty="0"/>
              <a:t>）。分组交换机从入通信链路接收到分组之后，从一条出通信链路</a:t>
            </a:r>
            <a:r>
              <a:rPr lang="zh-CN" altLang="en-US" sz="3200" dirty="0">
                <a:solidFill>
                  <a:srgbClr val="FF0000"/>
                </a:solidFill>
              </a:rPr>
              <a:t>转发</a:t>
            </a:r>
            <a:r>
              <a:rPr lang="zh-CN" altLang="en-US" sz="3200" dirty="0"/>
              <a:t>该分组</a:t>
            </a:r>
            <a:endParaRPr lang="en-US" altLang="zh-CN" sz="3200" dirty="0"/>
          </a:p>
          <a:p>
            <a:r>
              <a:rPr lang="zh-CN" altLang="en-US" sz="3200" dirty="0">
                <a:solidFill>
                  <a:srgbClr val="FF0000"/>
                </a:solidFill>
              </a:rPr>
              <a:t>路径（</a:t>
            </a:r>
            <a:r>
              <a:rPr lang="en-US" altLang="zh-CN" sz="3200" dirty="0">
                <a:solidFill>
                  <a:srgbClr val="FF0000"/>
                </a:solidFill>
              </a:rPr>
              <a:t>route/path</a:t>
            </a:r>
            <a:r>
              <a:rPr lang="zh-CN" altLang="en-US" sz="3200" dirty="0">
                <a:solidFill>
                  <a:srgbClr val="FF0000"/>
                </a:solidFill>
              </a:rPr>
              <a:t>）</a:t>
            </a:r>
            <a:r>
              <a:rPr lang="zh-CN" altLang="en-US" sz="3200" dirty="0"/>
              <a:t>：一个分组所经历的一系列通信链路和分组交换机，称为通过该网络的路径</a:t>
            </a:r>
            <a:endParaRPr lang="en-US" altLang="zh-CN" sz="3200" dirty="0"/>
          </a:p>
          <a:p>
            <a:r>
              <a:rPr lang="zh-CN" altLang="en-US" sz="3200" dirty="0">
                <a:solidFill>
                  <a:srgbClr val="FF0000"/>
                </a:solidFill>
              </a:rPr>
              <a:t>分组交换技术</a:t>
            </a:r>
            <a:r>
              <a:rPr lang="zh-CN" altLang="en-US" sz="3200" dirty="0"/>
              <a:t>（</a:t>
            </a:r>
            <a:r>
              <a:rPr lang="en-US" altLang="zh-CN" sz="3200" dirty="0"/>
              <a:t>packet switching</a:t>
            </a:r>
            <a:r>
              <a:rPr lang="zh-CN" altLang="en-US" sz="3200" dirty="0"/>
              <a:t>）：允许多个通信终端系统同时</a:t>
            </a:r>
            <a:r>
              <a:rPr lang="zh-CN" altLang="en-US" sz="3200" dirty="0">
                <a:solidFill>
                  <a:srgbClr val="FF0000"/>
                </a:solidFill>
              </a:rPr>
              <a:t>共享</a:t>
            </a:r>
            <a:r>
              <a:rPr lang="zh-CN" altLang="en-US" sz="3200" dirty="0"/>
              <a:t>一条路径，或者路径的一部分</a:t>
            </a:r>
            <a:endParaRPr lang="en-US" altLang="zh-CN" sz="3200" dirty="0"/>
          </a:p>
        </p:txBody>
      </p:sp>
    </p:spTree>
    <p:extLst>
      <p:ext uri="{BB962C8B-B14F-4D97-AF65-F5344CB8AC3E}">
        <p14:creationId xmlns:p14="http://schemas.microsoft.com/office/powerpoint/2010/main" val="39803988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因特网服务提供商</a:t>
            </a:r>
          </a:p>
        </p:txBody>
      </p:sp>
      <p:sp>
        <p:nvSpPr>
          <p:cNvPr id="3" name="内容占位符 2">
            <a:extLst>
              <a:ext uri="{FF2B5EF4-FFF2-40B4-BE49-F238E27FC236}">
                <a16:creationId xmlns:a16="http://schemas.microsoft.com/office/drawing/2014/main" id="{835F693D-A6F1-472A-A94F-E43E4B82E236}"/>
              </a:ext>
            </a:extLst>
          </p:cNvPr>
          <p:cNvSpPr>
            <a:spLocks noGrp="1"/>
          </p:cNvSpPr>
          <p:nvPr>
            <p:ph idx="1"/>
          </p:nvPr>
        </p:nvSpPr>
        <p:spPr/>
        <p:txBody>
          <a:bodyPr>
            <a:normAutofit/>
          </a:bodyPr>
          <a:lstStyle/>
          <a:p>
            <a:r>
              <a:rPr lang="zh-CN" altLang="en-US" sz="3200" dirty="0"/>
              <a:t>终端系统通过因特网服务提供商接入因特网</a:t>
            </a:r>
            <a:endParaRPr lang="en-US" altLang="zh-CN" sz="3200" dirty="0"/>
          </a:p>
          <a:p>
            <a:r>
              <a:rPr lang="zh-CN" altLang="en-US" sz="3200" dirty="0">
                <a:solidFill>
                  <a:srgbClr val="FF0000"/>
                </a:solidFill>
              </a:rPr>
              <a:t>因特网服务提供商</a:t>
            </a:r>
            <a:r>
              <a:rPr lang="zh-CN" altLang="en-US" sz="3200" dirty="0"/>
              <a:t>（</a:t>
            </a:r>
            <a:r>
              <a:rPr lang="en-US" altLang="zh-CN" sz="3200" dirty="0"/>
              <a:t>Internet service provider, ISP</a:t>
            </a:r>
            <a:r>
              <a:rPr lang="zh-CN" altLang="en-US" sz="3200" dirty="0"/>
              <a:t>）：是由多个分组交换机和多段通信链路组成的网络。包括住宅区</a:t>
            </a:r>
            <a:r>
              <a:rPr lang="en-US" altLang="zh-CN" sz="3200" dirty="0"/>
              <a:t>ISP</a:t>
            </a:r>
            <a:r>
              <a:rPr lang="zh-CN" altLang="en-US" sz="3200" dirty="0"/>
              <a:t>，公司</a:t>
            </a:r>
            <a:r>
              <a:rPr lang="en-US" altLang="zh-CN" sz="3200" dirty="0"/>
              <a:t>ISP</a:t>
            </a:r>
            <a:r>
              <a:rPr lang="zh-CN" altLang="en-US" sz="3200" dirty="0"/>
              <a:t>，大学</a:t>
            </a:r>
            <a:r>
              <a:rPr lang="en-US" altLang="zh-CN" sz="3200" dirty="0"/>
              <a:t>ISP</a:t>
            </a:r>
            <a:r>
              <a:rPr lang="zh-CN" altLang="en-US" sz="3200" dirty="0"/>
              <a:t>等</a:t>
            </a:r>
            <a:endParaRPr lang="en-US" altLang="zh-CN" sz="3200" dirty="0"/>
          </a:p>
          <a:p>
            <a:r>
              <a:rPr lang="zh-CN" altLang="en-US" sz="3200" dirty="0"/>
              <a:t>国际的高层</a:t>
            </a:r>
            <a:r>
              <a:rPr lang="en-US" altLang="zh-CN" sz="3200" dirty="0"/>
              <a:t>ISP</a:t>
            </a:r>
            <a:r>
              <a:rPr lang="zh-CN" altLang="en-US" sz="3200" dirty="0"/>
              <a:t>是由通过高速光纤链路互联的高速路由器组成的</a:t>
            </a:r>
            <a:endParaRPr lang="en-US" altLang="zh-CN" sz="3200" dirty="0"/>
          </a:p>
        </p:txBody>
      </p:sp>
    </p:spTree>
    <p:extLst>
      <p:ext uri="{BB962C8B-B14F-4D97-AF65-F5344CB8AC3E}">
        <p14:creationId xmlns:p14="http://schemas.microsoft.com/office/powerpoint/2010/main" val="8663980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E9AA391-6C62-48A3-BF45-A217719DC80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altLang="zh-CN" sz="4800"/>
              <a:t>Internet</a:t>
            </a:r>
            <a:r>
              <a:rPr lang="zh-CN" altLang="en-US" sz="4800"/>
              <a:t>的部件</a:t>
            </a:r>
          </a:p>
        </p:txBody>
      </p:sp>
      <p:sp>
        <p:nvSpPr>
          <p:cNvPr id="73" name="Rectangle 7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5" name="Rectangle 7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descr="Some Pieces Of The Internet - Introduction To Internet, HD Png ...">
            <a:extLst>
              <a:ext uri="{FF2B5EF4-FFF2-40B4-BE49-F238E27FC236}">
                <a16:creationId xmlns:a16="http://schemas.microsoft.com/office/drawing/2014/main" id="{4E5785B8-88E4-4E2D-99DA-D754323126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863" r="1" b="1310"/>
          <a:stretch/>
        </p:blipFill>
        <p:spPr bwMode="auto">
          <a:xfrm>
            <a:off x="4868487" y="10"/>
            <a:ext cx="732351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496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07A8ED5-91C8-47A6-85DE-3CD74F46A27F}"/>
              </a:ext>
            </a:extLst>
          </p:cNvPr>
          <p:cNvSpPr>
            <a:spLocks noGrp="1"/>
          </p:cNvSpPr>
          <p:nvPr>
            <p:ph type="title"/>
          </p:nvPr>
        </p:nvSpPr>
        <p:spPr>
          <a:xfrm>
            <a:off x="838200" y="631825"/>
            <a:ext cx="10515600" cy="1325563"/>
          </a:xfrm>
        </p:spPr>
        <p:txBody>
          <a:bodyPr>
            <a:normAutofit/>
          </a:bodyPr>
          <a:lstStyle/>
          <a:p>
            <a:r>
              <a:rPr lang="zh-CN" altLang="en-US" dirty="0"/>
              <a:t>教材及参考书目</a:t>
            </a:r>
          </a:p>
        </p:txBody>
      </p:sp>
      <p:sp>
        <p:nvSpPr>
          <p:cNvPr id="3" name="内容占位符 2">
            <a:extLst>
              <a:ext uri="{FF2B5EF4-FFF2-40B4-BE49-F238E27FC236}">
                <a16:creationId xmlns:a16="http://schemas.microsoft.com/office/drawing/2014/main" id="{89957B72-7016-411D-9761-835FCFCFC885}"/>
              </a:ext>
            </a:extLst>
          </p:cNvPr>
          <p:cNvSpPr>
            <a:spLocks noGrp="1"/>
          </p:cNvSpPr>
          <p:nvPr>
            <p:ph idx="1"/>
          </p:nvPr>
        </p:nvSpPr>
        <p:spPr>
          <a:xfrm>
            <a:off x="838200" y="1849120"/>
            <a:ext cx="10515600" cy="4521200"/>
          </a:xfrm>
        </p:spPr>
        <p:txBody>
          <a:bodyPr>
            <a:normAutofit/>
          </a:bodyPr>
          <a:lstStyle/>
          <a:p>
            <a:pPr marL="514350" indent="-514350">
              <a:buAutoNum type="arabicPeriod"/>
            </a:pPr>
            <a:r>
              <a:rPr lang="zh-CN" altLang="en-US" dirty="0"/>
              <a:t>威廉</a:t>
            </a:r>
            <a:r>
              <a:rPr lang="en-US" altLang="zh-CN" dirty="0"/>
              <a:t>·</a:t>
            </a:r>
            <a:r>
              <a:rPr lang="zh-CN" altLang="en-US" dirty="0"/>
              <a:t>斯托林斯，现代网络技术：</a:t>
            </a:r>
            <a:r>
              <a:rPr lang="en-US" altLang="zh-CN" dirty="0"/>
              <a:t>SDN</a:t>
            </a:r>
            <a:r>
              <a:rPr lang="zh-CN" altLang="en-US" dirty="0"/>
              <a:t>、</a:t>
            </a:r>
            <a:r>
              <a:rPr lang="en-US" altLang="zh-CN" dirty="0"/>
              <a:t>NFV</a:t>
            </a:r>
            <a:r>
              <a:rPr lang="zh-CN" altLang="en-US" dirty="0"/>
              <a:t>、</a:t>
            </a:r>
            <a:r>
              <a:rPr lang="en-US" altLang="zh-CN" dirty="0" err="1"/>
              <a:t>QoE</a:t>
            </a:r>
            <a:r>
              <a:rPr lang="zh-CN" altLang="en-US" dirty="0"/>
              <a:t>、物联网和云计算，陈鸣译</a:t>
            </a:r>
            <a:r>
              <a:rPr lang="en-US" altLang="zh-CN" dirty="0"/>
              <a:t>. 2018</a:t>
            </a:r>
            <a:r>
              <a:rPr lang="zh-CN" altLang="en-US" dirty="0"/>
              <a:t>年第</a:t>
            </a:r>
            <a:r>
              <a:rPr lang="en-US" altLang="zh-CN" dirty="0"/>
              <a:t>1</a:t>
            </a:r>
            <a:r>
              <a:rPr lang="zh-CN" altLang="en-US" dirty="0"/>
              <a:t>版</a:t>
            </a:r>
            <a:endParaRPr lang="en-US" altLang="zh-CN" dirty="0"/>
          </a:p>
          <a:p>
            <a:pPr marL="514350" indent="-514350">
              <a:buAutoNum type="arabicPeriod"/>
            </a:pPr>
            <a:r>
              <a:rPr lang="zh-CN" altLang="en-US" dirty="0"/>
              <a:t>弗朗西斯</a:t>
            </a:r>
            <a:r>
              <a:rPr lang="en-US" altLang="zh-CN" dirty="0"/>
              <a:t>·</a:t>
            </a:r>
            <a:r>
              <a:rPr lang="zh-CN" altLang="en-US" dirty="0"/>
              <a:t>达科斯塔，重构物联网的未来：探索智联万物新模式，周毅译</a:t>
            </a:r>
            <a:r>
              <a:rPr lang="en-US" altLang="zh-CN" dirty="0"/>
              <a:t>. </a:t>
            </a:r>
            <a:r>
              <a:rPr lang="zh-CN" altLang="en-US" dirty="0"/>
              <a:t>中国人民大学出版社，</a:t>
            </a:r>
            <a:r>
              <a:rPr lang="en-US" altLang="zh-CN" dirty="0"/>
              <a:t>2016.</a:t>
            </a:r>
          </a:p>
          <a:p>
            <a:pPr marL="514350" indent="-514350">
              <a:buAutoNum type="arabicPeriod"/>
            </a:pPr>
            <a:r>
              <a:rPr lang="zh-CN" altLang="en-US" dirty="0"/>
              <a:t>面向对象设计ＵＭＬ实践</a:t>
            </a:r>
            <a:r>
              <a:rPr lang="en-US" altLang="zh-CN" dirty="0"/>
              <a:t>(</a:t>
            </a:r>
            <a:r>
              <a:rPr lang="zh-CN" altLang="en-US" dirty="0"/>
              <a:t>第２版</a:t>
            </a:r>
            <a:r>
              <a:rPr lang="en-US" altLang="zh-CN" dirty="0"/>
              <a:t>). </a:t>
            </a:r>
            <a:r>
              <a:rPr lang="en-US" altLang="zh-CN" dirty="0" err="1"/>
              <a:t>Mak</a:t>
            </a:r>
            <a:r>
              <a:rPr lang="en-US" altLang="zh-CN" dirty="0"/>
              <a:t> Priestley, </a:t>
            </a:r>
            <a:r>
              <a:rPr lang="zh-CN" altLang="en-US" dirty="0"/>
              <a:t>龚晓庆等译</a:t>
            </a:r>
            <a:r>
              <a:rPr lang="en-US" altLang="zh-CN" dirty="0"/>
              <a:t>. </a:t>
            </a:r>
            <a:r>
              <a:rPr lang="zh-CN" altLang="en-US" dirty="0"/>
              <a:t>清华大学出版社</a:t>
            </a:r>
            <a:r>
              <a:rPr lang="en-US" altLang="zh-CN" dirty="0"/>
              <a:t>, 2005.</a:t>
            </a:r>
          </a:p>
          <a:p>
            <a:pPr marL="514350" indent="-514350">
              <a:buAutoNum type="arabicPeriod"/>
            </a:pPr>
            <a:r>
              <a:rPr lang="zh-CN" altLang="en-US" dirty="0"/>
              <a:t>谢玉进</a:t>
            </a:r>
            <a:r>
              <a:rPr lang="en-US" altLang="zh-CN" dirty="0"/>
              <a:t>.</a:t>
            </a:r>
            <a:r>
              <a:rPr lang="zh-CN" altLang="en-US" dirty="0"/>
              <a:t>网络人机互动</a:t>
            </a:r>
            <a:r>
              <a:rPr lang="en-US" altLang="zh-CN" dirty="0"/>
              <a:t>:</a:t>
            </a:r>
            <a:r>
              <a:rPr lang="zh-CN" altLang="en-US" dirty="0"/>
              <a:t>网络实践的技术视野</a:t>
            </a:r>
            <a:r>
              <a:rPr lang="en-US" altLang="zh-CN" dirty="0"/>
              <a:t>. </a:t>
            </a:r>
            <a:r>
              <a:rPr lang="zh-CN" altLang="en-US" dirty="0"/>
              <a:t>人民出版社</a:t>
            </a:r>
            <a:r>
              <a:rPr lang="en-US" altLang="zh-CN" dirty="0"/>
              <a:t>.2013</a:t>
            </a:r>
            <a:r>
              <a:rPr lang="zh-CN" altLang="en-US" dirty="0"/>
              <a:t>年第一版</a:t>
            </a:r>
            <a:endParaRPr lang="en-US" altLang="zh-CN" dirty="0"/>
          </a:p>
          <a:p>
            <a:pPr marL="514350" indent="-514350">
              <a:buAutoNum type="arabicPeriod"/>
            </a:pPr>
            <a:r>
              <a:rPr lang="en-US" altLang="zh-CN" dirty="0"/>
              <a:t>Alan Dix, Janet E. Finlay, Gregory D. Abowd, Russell Beale. Human-Computer Interaction (3rd Edition). Pearson.</a:t>
            </a:r>
          </a:p>
          <a:p>
            <a:endParaRPr lang="zh-CN" altLang="en-US" dirty="0"/>
          </a:p>
        </p:txBody>
      </p:sp>
    </p:spTree>
    <p:extLst>
      <p:ext uri="{BB962C8B-B14F-4D97-AF65-F5344CB8AC3E}">
        <p14:creationId xmlns:p14="http://schemas.microsoft.com/office/powerpoint/2010/main" val="3440791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协议和标准</a:t>
            </a:r>
          </a:p>
        </p:txBody>
      </p:sp>
      <p:sp>
        <p:nvSpPr>
          <p:cNvPr id="3" name="内容占位符 2">
            <a:extLst>
              <a:ext uri="{FF2B5EF4-FFF2-40B4-BE49-F238E27FC236}">
                <a16:creationId xmlns:a16="http://schemas.microsoft.com/office/drawing/2014/main" id="{835F693D-A6F1-472A-A94F-E43E4B82E236}"/>
              </a:ext>
            </a:extLst>
          </p:cNvPr>
          <p:cNvSpPr>
            <a:spLocks noGrp="1"/>
          </p:cNvSpPr>
          <p:nvPr>
            <p:ph idx="1"/>
          </p:nvPr>
        </p:nvSpPr>
        <p:spPr/>
        <p:txBody>
          <a:bodyPr>
            <a:normAutofit/>
          </a:bodyPr>
          <a:lstStyle/>
          <a:p>
            <a:r>
              <a:rPr lang="zh-CN" altLang="en-US" sz="3200" dirty="0">
                <a:solidFill>
                  <a:srgbClr val="FF0000"/>
                </a:solidFill>
              </a:rPr>
              <a:t>协议</a:t>
            </a:r>
            <a:r>
              <a:rPr lang="zh-CN" altLang="en-US" sz="3200" dirty="0"/>
              <a:t>（</a:t>
            </a:r>
            <a:r>
              <a:rPr lang="en-US" altLang="zh-CN" sz="3200" dirty="0"/>
              <a:t>protocol</a:t>
            </a:r>
            <a:r>
              <a:rPr lang="zh-CN" altLang="en-US" sz="3200" dirty="0"/>
              <a:t>）：终端系统、分组交换机和其它因特网部件，都要运行控制因特网中信息接收和发送的一系列协议</a:t>
            </a:r>
            <a:endParaRPr lang="en-US" altLang="zh-CN" sz="3200" dirty="0"/>
          </a:p>
          <a:p>
            <a:r>
              <a:rPr lang="zh-CN" altLang="en-US" sz="3200" dirty="0"/>
              <a:t>重要协议：</a:t>
            </a:r>
            <a:r>
              <a:rPr lang="zh-CN" altLang="en-US" sz="3200" dirty="0">
                <a:solidFill>
                  <a:srgbClr val="FF0000"/>
                </a:solidFill>
              </a:rPr>
              <a:t>传输控制协议</a:t>
            </a:r>
            <a:r>
              <a:rPr lang="zh-CN" altLang="en-US" sz="3200" dirty="0"/>
              <a:t>（</a:t>
            </a:r>
            <a:r>
              <a:rPr lang="en-US" altLang="zh-CN" sz="3200" dirty="0"/>
              <a:t>transmission control protocol, TCP</a:t>
            </a:r>
            <a:r>
              <a:rPr lang="zh-CN" altLang="en-US" sz="3200" dirty="0"/>
              <a:t>）和</a:t>
            </a:r>
            <a:r>
              <a:rPr lang="zh-CN" altLang="en-US" sz="3200" dirty="0">
                <a:solidFill>
                  <a:srgbClr val="FF0000"/>
                </a:solidFill>
              </a:rPr>
              <a:t>网际协议</a:t>
            </a:r>
            <a:r>
              <a:rPr lang="zh-CN" altLang="en-US" sz="3200" dirty="0"/>
              <a:t>（</a:t>
            </a:r>
            <a:r>
              <a:rPr lang="en-US" altLang="zh-CN" sz="3200" dirty="0"/>
              <a:t>internet protocol, IP</a:t>
            </a:r>
            <a:r>
              <a:rPr lang="zh-CN" altLang="en-US" sz="3200" dirty="0"/>
              <a:t>），统称</a:t>
            </a:r>
            <a:r>
              <a:rPr lang="en-US" altLang="zh-CN" sz="3200" dirty="0"/>
              <a:t>TCP/IP</a:t>
            </a:r>
            <a:r>
              <a:rPr lang="zh-CN" altLang="en-US" sz="3200" dirty="0"/>
              <a:t>协议</a:t>
            </a:r>
            <a:endParaRPr lang="en-US" altLang="zh-CN" sz="3200" dirty="0"/>
          </a:p>
          <a:p>
            <a:r>
              <a:rPr lang="zh-CN" altLang="en-US" sz="3200" dirty="0">
                <a:solidFill>
                  <a:srgbClr val="FF0000"/>
                </a:solidFill>
              </a:rPr>
              <a:t>标准</a:t>
            </a:r>
            <a:r>
              <a:rPr lang="zh-CN" altLang="en-US" sz="3200" dirty="0"/>
              <a:t>（</a:t>
            </a:r>
            <a:r>
              <a:rPr lang="en-US" altLang="zh-CN" sz="3200" dirty="0"/>
              <a:t>standards</a:t>
            </a:r>
            <a:r>
              <a:rPr lang="zh-CN" altLang="en-US" sz="3200" dirty="0"/>
              <a:t>）：就各个协议的作用达成一致，以便人们可以创建可以</a:t>
            </a:r>
            <a:r>
              <a:rPr lang="zh-CN" altLang="en-US" sz="3200" dirty="0">
                <a:solidFill>
                  <a:srgbClr val="FF0000"/>
                </a:solidFill>
              </a:rPr>
              <a:t>互操作</a:t>
            </a:r>
            <a:r>
              <a:rPr lang="zh-CN" altLang="en-US" sz="3200" dirty="0"/>
              <a:t>（</a:t>
            </a:r>
            <a:r>
              <a:rPr lang="en-US" altLang="zh-CN" sz="3200" dirty="0"/>
              <a:t>interoperate</a:t>
            </a:r>
            <a:r>
              <a:rPr lang="zh-CN" altLang="en-US" sz="3200" dirty="0"/>
              <a:t>）的系统和产品。例如以太网标准，</a:t>
            </a:r>
            <a:r>
              <a:rPr lang="en-US" altLang="zh-CN" sz="3200" dirty="0" err="1"/>
              <a:t>WiFi</a:t>
            </a:r>
            <a:r>
              <a:rPr lang="zh-CN" altLang="en-US" sz="3200" dirty="0"/>
              <a:t>标准等 （</a:t>
            </a:r>
            <a:r>
              <a:rPr lang="en-US" altLang="zh-CN" sz="3200" dirty="0"/>
              <a:t>e.g., HIS</a:t>
            </a:r>
            <a:r>
              <a:rPr lang="zh-CN" altLang="en-US" sz="3200" dirty="0"/>
              <a:t>）</a:t>
            </a:r>
            <a:endParaRPr lang="en-US" altLang="zh-CN" sz="3200" dirty="0"/>
          </a:p>
        </p:txBody>
      </p:sp>
    </p:spTree>
    <p:extLst>
      <p:ext uri="{BB962C8B-B14F-4D97-AF65-F5344CB8AC3E}">
        <p14:creationId xmlns:p14="http://schemas.microsoft.com/office/powerpoint/2010/main" val="10901530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6CB34C-694D-46AE-B652-364F7E502A42}"/>
              </a:ext>
            </a:extLst>
          </p:cNvPr>
          <p:cNvSpPr>
            <a:spLocks noGrp="1"/>
          </p:cNvSpPr>
          <p:nvPr>
            <p:ph type="title"/>
          </p:nvPr>
        </p:nvSpPr>
        <p:spPr/>
        <p:txBody>
          <a:bodyPr/>
          <a:lstStyle/>
          <a:p>
            <a:r>
              <a:rPr lang="zh-CN" altLang="en-US" dirty="0"/>
              <a:t>交通运输的例子</a:t>
            </a:r>
          </a:p>
        </p:txBody>
      </p:sp>
      <p:sp>
        <p:nvSpPr>
          <p:cNvPr id="3" name="内容占位符 2">
            <a:extLst>
              <a:ext uri="{FF2B5EF4-FFF2-40B4-BE49-F238E27FC236}">
                <a16:creationId xmlns:a16="http://schemas.microsoft.com/office/drawing/2014/main" id="{DCE6A402-F0C2-4175-9306-8205C1E0B28C}"/>
              </a:ext>
            </a:extLst>
          </p:cNvPr>
          <p:cNvSpPr>
            <a:spLocks noGrp="1"/>
          </p:cNvSpPr>
          <p:nvPr>
            <p:ph idx="1"/>
          </p:nvPr>
        </p:nvSpPr>
        <p:spPr/>
        <p:txBody>
          <a:bodyPr>
            <a:normAutofit/>
          </a:bodyPr>
          <a:lstStyle/>
          <a:p>
            <a:r>
              <a:rPr lang="zh-CN" altLang="en-US" sz="3200" dirty="0"/>
              <a:t>一家工厂需要将大量货物运送到数千公里外的目的地仓库。在工厂，首先依据运输便利性，将货物分解、打包，并装到卡车车队里面。然后每辆卡车都通过收费站之后，进入高速公路，在高速公路网络上选择行驶路线，行驶数千公里到达目的地仓库。在目的地仓库，将货物卸载下来，并与来自同一批次的其余货物重新分组，存放于仓库中</a:t>
            </a:r>
          </a:p>
        </p:txBody>
      </p:sp>
    </p:spTree>
    <p:extLst>
      <p:ext uri="{BB962C8B-B14F-4D97-AF65-F5344CB8AC3E}">
        <p14:creationId xmlns:p14="http://schemas.microsoft.com/office/powerpoint/2010/main" val="35720416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6CB34C-694D-46AE-B652-364F7E502A42}"/>
              </a:ext>
            </a:extLst>
          </p:cNvPr>
          <p:cNvSpPr>
            <a:spLocks noGrp="1"/>
          </p:cNvSpPr>
          <p:nvPr>
            <p:ph type="title"/>
          </p:nvPr>
        </p:nvSpPr>
        <p:spPr/>
        <p:txBody>
          <a:bodyPr/>
          <a:lstStyle/>
          <a:p>
            <a:r>
              <a:rPr lang="zh-CN" altLang="en-US" dirty="0"/>
              <a:t>类比</a:t>
            </a:r>
          </a:p>
        </p:txBody>
      </p:sp>
      <p:sp>
        <p:nvSpPr>
          <p:cNvPr id="3" name="内容占位符 2">
            <a:extLst>
              <a:ext uri="{FF2B5EF4-FFF2-40B4-BE49-F238E27FC236}">
                <a16:creationId xmlns:a16="http://schemas.microsoft.com/office/drawing/2014/main" id="{DCE6A402-F0C2-4175-9306-8205C1E0B28C}"/>
              </a:ext>
            </a:extLst>
          </p:cNvPr>
          <p:cNvSpPr>
            <a:spLocks noGrp="1"/>
          </p:cNvSpPr>
          <p:nvPr>
            <p:ph idx="1"/>
          </p:nvPr>
        </p:nvSpPr>
        <p:spPr/>
        <p:txBody>
          <a:bodyPr>
            <a:normAutofit/>
          </a:bodyPr>
          <a:lstStyle/>
          <a:p>
            <a:r>
              <a:rPr lang="zh-CN" altLang="en-US" sz="3200" dirty="0"/>
              <a:t>一家工厂（</a:t>
            </a:r>
            <a:r>
              <a:rPr lang="zh-CN" altLang="en-US" sz="3200" dirty="0">
                <a:solidFill>
                  <a:srgbClr val="FF0000"/>
                </a:solidFill>
              </a:rPr>
              <a:t>终端系统</a:t>
            </a:r>
            <a:r>
              <a:rPr lang="zh-CN" altLang="en-US" sz="3200" dirty="0"/>
              <a:t>）需要将大量货物（</a:t>
            </a:r>
            <a:r>
              <a:rPr lang="zh-CN" altLang="en-US" sz="3200" dirty="0">
                <a:solidFill>
                  <a:srgbClr val="FF0000"/>
                </a:solidFill>
              </a:rPr>
              <a:t>数据</a:t>
            </a:r>
            <a:r>
              <a:rPr lang="zh-CN" altLang="en-US" sz="3200" dirty="0"/>
              <a:t>）运送到数千公里外的目的地仓库（</a:t>
            </a:r>
            <a:r>
              <a:rPr lang="zh-CN" altLang="en-US" sz="3200" dirty="0">
                <a:solidFill>
                  <a:srgbClr val="FF0000"/>
                </a:solidFill>
              </a:rPr>
              <a:t>终端系统</a:t>
            </a:r>
            <a:r>
              <a:rPr lang="zh-CN" altLang="en-US" sz="3200" dirty="0"/>
              <a:t>）。在工厂（</a:t>
            </a:r>
            <a:r>
              <a:rPr lang="zh-CN" altLang="en-US" sz="3200" dirty="0">
                <a:solidFill>
                  <a:srgbClr val="FF0000"/>
                </a:solidFill>
              </a:rPr>
              <a:t>发送终端系统</a:t>
            </a:r>
            <a:r>
              <a:rPr lang="zh-CN" altLang="en-US" sz="3200" dirty="0"/>
              <a:t>），首先依据运输便利性，将货物分解、打包，并装到卡车（</a:t>
            </a:r>
            <a:r>
              <a:rPr lang="zh-CN" altLang="en-US" sz="3200" dirty="0">
                <a:solidFill>
                  <a:srgbClr val="FF0000"/>
                </a:solidFill>
              </a:rPr>
              <a:t>分组</a:t>
            </a:r>
            <a:r>
              <a:rPr lang="zh-CN" altLang="en-US" sz="3200" dirty="0"/>
              <a:t>）车队里面。然后每辆卡车都通过高速公路入口（</a:t>
            </a:r>
            <a:r>
              <a:rPr lang="zh-CN" altLang="en-US" sz="3200" dirty="0">
                <a:solidFill>
                  <a:srgbClr val="FF0000"/>
                </a:solidFill>
              </a:rPr>
              <a:t>分组交换机</a:t>
            </a:r>
            <a:r>
              <a:rPr lang="zh-CN" altLang="en-US" sz="3200" dirty="0"/>
              <a:t>）之后，进入高速公路（</a:t>
            </a:r>
            <a:r>
              <a:rPr lang="zh-CN" altLang="en-US" sz="3200" dirty="0">
                <a:solidFill>
                  <a:srgbClr val="FF0000"/>
                </a:solidFill>
              </a:rPr>
              <a:t>通信链路</a:t>
            </a:r>
            <a:r>
              <a:rPr lang="zh-CN" altLang="en-US" sz="3200" dirty="0"/>
              <a:t>），在高速公路网络上选择行驶路线，行驶数千公里到达目的地仓库。在目的地仓库（</a:t>
            </a:r>
            <a:r>
              <a:rPr lang="zh-CN" altLang="en-US" sz="3200" dirty="0">
                <a:solidFill>
                  <a:srgbClr val="FF0000"/>
                </a:solidFill>
              </a:rPr>
              <a:t>接收终端系统</a:t>
            </a:r>
            <a:r>
              <a:rPr lang="zh-CN" altLang="en-US" sz="3200" dirty="0"/>
              <a:t>），将货物卸载下来，并与来自同一批次的其余货物重新分组，存放于仓库中</a:t>
            </a:r>
          </a:p>
        </p:txBody>
      </p:sp>
    </p:spTree>
    <p:extLst>
      <p:ext uri="{BB962C8B-B14F-4D97-AF65-F5344CB8AC3E}">
        <p14:creationId xmlns:p14="http://schemas.microsoft.com/office/powerpoint/2010/main" val="21329142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因特网的定义：服务描述</a:t>
            </a:r>
          </a:p>
        </p:txBody>
      </p:sp>
      <p:sp>
        <p:nvSpPr>
          <p:cNvPr id="3" name="内容占位符 2">
            <a:extLst>
              <a:ext uri="{FF2B5EF4-FFF2-40B4-BE49-F238E27FC236}">
                <a16:creationId xmlns:a16="http://schemas.microsoft.com/office/drawing/2014/main" id="{835F693D-A6F1-472A-A94F-E43E4B82E236}"/>
              </a:ext>
            </a:extLst>
          </p:cNvPr>
          <p:cNvSpPr>
            <a:spLocks noGrp="1"/>
          </p:cNvSpPr>
          <p:nvPr>
            <p:ph idx="1"/>
          </p:nvPr>
        </p:nvSpPr>
        <p:spPr/>
        <p:txBody>
          <a:bodyPr>
            <a:normAutofit lnSpcReduction="10000"/>
          </a:bodyPr>
          <a:lstStyle/>
          <a:p>
            <a:r>
              <a:rPr lang="zh-CN" altLang="en-US" sz="3200" dirty="0">
                <a:solidFill>
                  <a:srgbClr val="FF0000"/>
                </a:solidFill>
              </a:rPr>
              <a:t>因特网</a:t>
            </a:r>
            <a:r>
              <a:rPr lang="zh-CN" altLang="en-US" sz="3200" dirty="0"/>
              <a:t>（</a:t>
            </a:r>
            <a:r>
              <a:rPr lang="en-US" altLang="zh-CN" sz="3200" dirty="0"/>
              <a:t>Internet</a:t>
            </a:r>
            <a:r>
              <a:rPr lang="zh-CN" altLang="en-US" sz="3200" dirty="0"/>
              <a:t>）：允许</a:t>
            </a:r>
            <a:r>
              <a:rPr lang="zh-CN" altLang="en-US" sz="3200" dirty="0">
                <a:solidFill>
                  <a:srgbClr val="FF0000"/>
                </a:solidFill>
              </a:rPr>
              <a:t>分布式应用程序</a:t>
            </a:r>
            <a:r>
              <a:rPr lang="zh-CN" altLang="en-US" sz="3200" dirty="0"/>
              <a:t>（</a:t>
            </a:r>
            <a:r>
              <a:rPr lang="en-US" altLang="zh-CN" sz="3200" dirty="0"/>
              <a:t>distributed application</a:t>
            </a:r>
            <a:r>
              <a:rPr lang="zh-CN" altLang="en-US" sz="3200" dirty="0"/>
              <a:t>）运行在它的终端系统上，使得彼此能够交换数据</a:t>
            </a:r>
            <a:endParaRPr lang="en-US" altLang="zh-CN" sz="3200" dirty="0"/>
          </a:p>
          <a:p>
            <a:r>
              <a:rPr lang="zh-CN" altLang="en-US" sz="3200" dirty="0"/>
              <a:t>应用程序：传统应用程序包括电子邮件和</a:t>
            </a:r>
            <a:r>
              <a:rPr lang="en-US" altLang="zh-CN" sz="3200" dirty="0"/>
              <a:t>Web</a:t>
            </a:r>
            <a:r>
              <a:rPr lang="zh-CN" altLang="en-US" sz="3200" dirty="0"/>
              <a:t>冲浪。现代应用程序包括，在移动智能手机和平板电脑上运行的，音乐流、电影、在线社交、游戏、基于位置的推荐系统等。</a:t>
            </a:r>
            <a:r>
              <a:rPr lang="zh-CN" altLang="en-US" sz="3200" dirty="0">
                <a:solidFill>
                  <a:srgbClr val="FF0000"/>
                </a:solidFill>
              </a:rPr>
              <a:t>分布式</a:t>
            </a:r>
            <a:r>
              <a:rPr lang="zh-CN" altLang="en-US" sz="3200" dirty="0"/>
              <a:t>意味着，它们涉及相互交换数据的多个终端系统</a:t>
            </a:r>
            <a:endParaRPr lang="en-US" altLang="zh-CN" sz="3200" dirty="0"/>
          </a:p>
          <a:p>
            <a:r>
              <a:rPr lang="zh-CN" altLang="en-US" sz="3200" dirty="0"/>
              <a:t>应用程序的运行：在</a:t>
            </a:r>
            <a:r>
              <a:rPr lang="zh-CN" altLang="en-US" sz="3200" dirty="0">
                <a:solidFill>
                  <a:srgbClr val="FF0000"/>
                </a:solidFill>
              </a:rPr>
              <a:t>终端系统</a:t>
            </a:r>
            <a:r>
              <a:rPr lang="zh-CN" altLang="en-US" sz="3200" dirty="0"/>
              <a:t>上运行，而非在分组交换机上运行</a:t>
            </a:r>
            <a:endParaRPr lang="en-US" altLang="zh-CN" sz="3200" dirty="0"/>
          </a:p>
        </p:txBody>
      </p:sp>
    </p:spTree>
    <p:extLst>
      <p:ext uri="{BB962C8B-B14F-4D97-AF65-F5344CB8AC3E}">
        <p14:creationId xmlns:p14="http://schemas.microsoft.com/office/powerpoint/2010/main" val="39249284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业务</a:t>
            </a:r>
            <a:r>
              <a:rPr lang="en-US" altLang="zh-CN" dirty="0"/>
              <a:t>/</a:t>
            </a:r>
            <a:r>
              <a:rPr lang="zh-CN" altLang="en-US" dirty="0"/>
              <a:t>服务视角</a:t>
            </a:r>
          </a:p>
        </p:txBody>
      </p:sp>
      <p:sp>
        <p:nvSpPr>
          <p:cNvPr id="3" name="内容占位符 2">
            <a:extLst>
              <a:ext uri="{FF2B5EF4-FFF2-40B4-BE49-F238E27FC236}">
                <a16:creationId xmlns:a16="http://schemas.microsoft.com/office/drawing/2014/main" id="{835F693D-A6F1-472A-A94F-E43E4B82E236}"/>
              </a:ext>
            </a:extLst>
          </p:cNvPr>
          <p:cNvSpPr>
            <a:spLocks noGrp="1"/>
          </p:cNvSpPr>
          <p:nvPr>
            <p:ph idx="1"/>
          </p:nvPr>
        </p:nvSpPr>
        <p:spPr>
          <a:xfrm>
            <a:off x="838200" y="1825624"/>
            <a:ext cx="10515600" cy="4803775"/>
          </a:xfrm>
        </p:spPr>
        <p:txBody>
          <a:bodyPr>
            <a:normAutofit fontScale="92500" lnSpcReduction="10000"/>
          </a:bodyPr>
          <a:lstStyle/>
          <a:p>
            <a:r>
              <a:rPr lang="zh-CN" altLang="en-US" sz="3200" dirty="0">
                <a:solidFill>
                  <a:srgbClr val="FF0000"/>
                </a:solidFill>
              </a:rPr>
              <a:t>因特网</a:t>
            </a:r>
            <a:r>
              <a:rPr lang="zh-CN" altLang="en-US" sz="3200" dirty="0"/>
              <a:t>（</a:t>
            </a:r>
            <a:r>
              <a:rPr lang="en-US" altLang="zh-CN" sz="3200" dirty="0"/>
              <a:t>Internet</a:t>
            </a:r>
            <a:r>
              <a:rPr lang="zh-CN" altLang="en-US" sz="3200" dirty="0"/>
              <a:t>）：它作为</a:t>
            </a:r>
            <a:r>
              <a:rPr lang="zh-CN" altLang="en-US" sz="3200" dirty="0">
                <a:solidFill>
                  <a:srgbClr val="FF0000"/>
                </a:solidFill>
              </a:rPr>
              <a:t>基础设施</a:t>
            </a:r>
            <a:r>
              <a:rPr lang="zh-CN" altLang="en-US" sz="3200" dirty="0"/>
              <a:t>，允许新的</a:t>
            </a:r>
            <a:r>
              <a:rPr lang="zh-CN" altLang="en-US" sz="3200" dirty="0">
                <a:solidFill>
                  <a:srgbClr val="FF0000"/>
                </a:solidFill>
              </a:rPr>
              <a:t>应用程序</a:t>
            </a:r>
            <a:r>
              <a:rPr lang="zh-CN" altLang="en-US" sz="3200" dirty="0"/>
              <a:t>不断地被开发和配置。因此，因特网具体构成部件的发展，日益由新应用程序的</a:t>
            </a:r>
            <a:r>
              <a:rPr lang="zh-CN" altLang="en-US" sz="3200" dirty="0">
                <a:solidFill>
                  <a:srgbClr val="FF0000"/>
                </a:solidFill>
              </a:rPr>
              <a:t>需求</a:t>
            </a:r>
            <a:r>
              <a:rPr lang="zh-CN" altLang="en-US" sz="3200" dirty="0"/>
              <a:t>所驱动</a:t>
            </a:r>
            <a:endParaRPr lang="en-US" altLang="zh-CN" sz="3200" dirty="0"/>
          </a:p>
          <a:p>
            <a:r>
              <a:rPr lang="zh-CN" altLang="en-US" sz="3200" dirty="0"/>
              <a:t>应用程序：可以根据实际业务需求，使用诸如</a:t>
            </a:r>
            <a:r>
              <a:rPr lang="en-US" altLang="zh-CN" sz="3200" dirty="0"/>
              <a:t>Java</a:t>
            </a:r>
            <a:r>
              <a:rPr lang="zh-CN" altLang="en-US" sz="3200" dirty="0"/>
              <a:t>，</a:t>
            </a:r>
            <a:r>
              <a:rPr lang="en-US" altLang="zh-CN" sz="3200" dirty="0"/>
              <a:t>C</a:t>
            </a:r>
            <a:r>
              <a:rPr lang="zh-CN" altLang="en-US" sz="3200" dirty="0"/>
              <a:t>或</a:t>
            </a:r>
            <a:r>
              <a:rPr lang="en-US" altLang="zh-CN" sz="3200" dirty="0"/>
              <a:t>Python</a:t>
            </a:r>
            <a:r>
              <a:rPr lang="zh-CN" altLang="en-US" sz="3200" dirty="0"/>
              <a:t>来开发和配置</a:t>
            </a:r>
            <a:endParaRPr lang="en-US" altLang="zh-CN" sz="3200" dirty="0"/>
          </a:p>
          <a:p>
            <a:r>
              <a:rPr lang="zh-CN" altLang="en-US" sz="3200" dirty="0">
                <a:solidFill>
                  <a:srgbClr val="FF0000"/>
                </a:solidFill>
              </a:rPr>
              <a:t>套接字</a:t>
            </a:r>
            <a:r>
              <a:rPr lang="zh-CN" altLang="en-US" sz="3200" dirty="0"/>
              <a:t>（</a:t>
            </a:r>
            <a:r>
              <a:rPr lang="en-US" altLang="zh-CN" sz="3200" dirty="0"/>
              <a:t>socket</a:t>
            </a:r>
            <a:r>
              <a:rPr lang="zh-CN" altLang="en-US" sz="3200" dirty="0"/>
              <a:t>）：多数应用程序由通信进程（</a:t>
            </a:r>
            <a:r>
              <a:rPr lang="en-US" altLang="zh-CN" sz="3200" dirty="0"/>
              <a:t>process</a:t>
            </a:r>
            <a:r>
              <a:rPr lang="zh-CN" altLang="en-US" sz="3200" dirty="0"/>
              <a:t>）对组成，每对进程相互发送报文（分组）。进程通过它的套接字在网络上发送和接收报文</a:t>
            </a:r>
            <a:endParaRPr lang="en-US" altLang="zh-CN" sz="3200" dirty="0"/>
          </a:p>
          <a:p>
            <a:r>
              <a:rPr lang="zh-CN" altLang="en-US" sz="3200" dirty="0"/>
              <a:t>由于套接字是在网络上建立应用程序的可编程接口，因此套接字也被称为应用程序和网络之间的</a:t>
            </a:r>
            <a:r>
              <a:rPr lang="zh-CN" altLang="en-US" sz="3200" dirty="0">
                <a:solidFill>
                  <a:srgbClr val="FF0000"/>
                </a:solidFill>
              </a:rPr>
              <a:t>应用程序编程接口</a:t>
            </a:r>
            <a:r>
              <a:rPr lang="zh-CN" altLang="en-US" sz="3200" dirty="0"/>
              <a:t>（</a:t>
            </a:r>
            <a:r>
              <a:rPr lang="en-US" altLang="zh-CN" sz="3200" dirty="0"/>
              <a:t>application programming interface, API</a:t>
            </a:r>
            <a:r>
              <a:rPr lang="zh-CN" altLang="en-US" sz="3200" dirty="0"/>
              <a:t>）</a:t>
            </a:r>
            <a:endParaRPr lang="en-US" altLang="zh-CN" sz="3200" dirty="0"/>
          </a:p>
          <a:p>
            <a:endParaRPr lang="en-US" altLang="zh-CN" sz="3200" dirty="0"/>
          </a:p>
        </p:txBody>
      </p:sp>
    </p:spTree>
    <p:extLst>
      <p:ext uri="{BB962C8B-B14F-4D97-AF65-F5344CB8AC3E}">
        <p14:creationId xmlns:p14="http://schemas.microsoft.com/office/powerpoint/2010/main" val="38506090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两类服务</a:t>
            </a:r>
          </a:p>
        </p:txBody>
      </p:sp>
      <p:sp>
        <p:nvSpPr>
          <p:cNvPr id="3" name="内容占位符 2">
            <a:extLst>
              <a:ext uri="{FF2B5EF4-FFF2-40B4-BE49-F238E27FC236}">
                <a16:creationId xmlns:a16="http://schemas.microsoft.com/office/drawing/2014/main" id="{835F693D-A6F1-472A-A94F-E43E4B82E236}"/>
              </a:ext>
            </a:extLst>
          </p:cNvPr>
          <p:cNvSpPr>
            <a:spLocks noGrp="1"/>
          </p:cNvSpPr>
          <p:nvPr>
            <p:ph idx="1"/>
          </p:nvPr>
        </p:nvSpPr>
        <p:spPr>
          <a:xfrm>
            <a:off x="838200" y="1825624"/>
            <a:ext cx="10515600" cy="4803775"/>
          </a:xfrm>
        </p:spPr>
        <p:txBody>
          <a:bodyPr>
            <a:normAutofit/>
          </a:bodyPr>
          <a:lstStyle/>
          <a:p>
            <a:r>
              <a:rPr lang="zh-CN" altLang="en-US" sz="3200" dirty="0">
                <a:solidFill>
                  <a:srgbClr val="FF0000"/>
                </a:solidFill>
              </a:rPr>
              <a:t>面向连接的可靠服务</a:t>
            </a:r>
            <a:r>
              <a:rPr lang="zh-CN" altLang="en-US" sz="3200" dirty="0"/>
              <a:t>（</a:t>
            </a:r>
            <a:r>
              <a:rPr lang="en-US" altLang="zh-CN" sz="3200" dirty="0"/>
              <a:t>connection-oriented reliable service</a:t>
            </a:r>
            <a:r>
              <a:rPr lang="zh-CN" altLang="en-US" sz="3200" dirty="0"/>
              <a:t>）：确保从发送方到接收方传输的数据，最终按顺序、完整地交付给接收方</a:t>
            </a:r>
            <a:endParaRPr lang="en-US" altLang="zh-CN" sz="3200" dirty="0"/>
          </a:p>
          <a:p>
            <a:r>
              <a:rPr lang="zh-CN" altLang="en-US" sz="3200" dirty="0"/>
              <a:t>重要特性：可靠数据传送（</a:t>
            </a:r>
            <a:r>
              <a:rPr lang="en-US" altLang="zh-CN" sz="3200" dirty="0"/>
              <a:t>reliable data transfer</a:t>
            </a:r>
            <a:r>
              <a:rPr lang="zh-CN" altLang="en-US" sz="3200" dirty="0"/>
              <a:t>）、流控制（</a:t>
            </a:r>
            <a:r>
              <a:rPr lang="en-US" altLang="zh-CN" sz="3200" dirty="0"/>
              <a:t>flow control</a:t>
            </a:r>
            <a:r>
              <a:rPr lang="zh-CN" altLang="en-US" sz="3200" dirty="0"/>
              <a:t>）、拥塞控制（</a:t>
            </a:r>
            <a:r>
              <a:rPr lang="en-US" altLang="zh-CN" sz="3200" dirty="0"/>
              <a:t>congestion control</a:t>
            </a:r>
            <a:r>
              <a:rPr lang="zh-CN" altLang="en-US" sz="3200" dirty="0"/>
              <a:t>）</a:t>
            </a:r>
            <a:endParaRPr lang="en-US" altLang="zh-CN" sz="3200" dirty="0"/>
          </a:p>
          <a:p>
            <a:r>
              <a:rPr lang="zh-CN" altLang="en-US" sz="3200" dirty="0">
                <a:solidFill>
                  <a:srgbClr val="FF0000"/>
                </a:solidFill>
              </a:rPr>
              <a:t>无连接的不可靠服务</a:t>
            </a:r>
            <a:r>
              <a:rPr lang="zh-CN" altLang="en-US" sz="3200" dirty="0"/>
              <a:t>（</a:t>
            </a:r>
            <a:r>
              <a:rPr lang="en-US" altLang="zh-CN" sz="3200" dirty="0"/>
              <a:t>connectionless unreliable service</a:t>
            </a:r>
            <a:r>
              <a:rPr lang="zh-CN" altLang="en-US" sz="3200" dirty="0"/>
              <a:t>）：不对最终交付做任何担保</a:t>
            </a:r>
            <a:endParaRPr lang="en-US" altLang="zh-CN" sz="3200" dirty="0"/>
          </a:p>
          <a:p>
            <a:endParaRPr lang="en-US" altLang="zh-CN" sz="3200" dirty="0"/>
          </a:p>
          <a:p>
            <a:pPr marL="0" indent="0">
              <a:buNone/>
            </a:pPr>
            <a:r>
              <a:rPr lang="zh-CN" altLang="en-US" sz="3200" dirty="0"/>
              <a:t>讨论：哪类服务更加合适？</a:t>
            </a:r>
            <a:endParaRPr lang="en-US" altLang="zh-CN" sz="3200" dirty="0"/>
          </a:p>
        </p:txBody>
      </p:sp>
    </p:spTree>
    <p:extLst>
      <p:ext uri="{BB962C8B-B14F-4D97-AF65-F5344CB8AC3E}">
        <p14:creationId xmlns:p14="http://schemas.microsoft.com/office/powerpoint/2010/main" val="35399041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874815" y="2641600"/>
            <a:ext cx="6409905" cy="1229118"/>
          </a:xfrm>
        </p:spPr>
        <p:txBody>
          <a:bodyPr vert="horz" lIns="91440" tIns="45720" rIns="91440" bIns="45720" rtlCol="0" anchor="b">
            <a:normAutofit fontScale="90000"/>
          </a:bodyPr>
          <a:lstStyle/>
          <a:p>
            <a:pPr algn="ctr"/>
            <a:r>
              <a:rPr lang="zh-CN" altLang="en-US" kern="1200" dirty="0">
                <a:solidFill>
                  <a:schemeClr val="tx1"/>
                </a:solidFill>
                <a:latin typeface="+mj-lt"/>
                <a:ea typeface="+mj-ea"/>
                <a:cs typeface="+mj-cs"/>
              </a:rPr>
              <a:t>三、计算机网络概论</a:t>
            </a:r>
          </a:p>
        </p:txBody>
      </p:sp>
      <p:sp>
        <p:nvSpPr>
          <p:cNvPr id="11" name="Freeform: Shape 1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13" name="Freeform: Shape 1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5" name="Freeform: Shape 1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7" name="Freeform: Shape 1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19" name="Freeform: Shape 1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21" name="Freeform: Shape 2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57606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F7F53-E888-4A1D-8629-5D065ECCAB6E}"/>
              </a:ext>
            </a:extLst>
          </p:cNvPr>
          <p:cNvSpPr>
            <a:spLocks noGrp="1"/>
          </p:cNvSpPr>
          <p:nvPr>
            <p:ph type="title"/>
          </p:nvPr>
        </p:nvSpPr>
        <p:spPr/>
        <p:txBody>
          <a:bodyPr/>
          <a:lstStyle/>
          <a:p>
            <a:r>
              <a:rPr lang="zh-CN" altLang="en-US" dirty="0"/>
              <a:t>教学内容</a:t>
            </a:r>
          </a:p>
        </p:txBody>
      </p:sp>
      <p:sp>
        <p:nvSpPr>
          <p:cNvPr id="3" name="内容占位符 2">
            <a:extLst>
              <a:ext uri="{FF2B5EF4-FFF2-40B4-BE49-F238E27FC236}">
                <a16:creationId xmlns:a16="http://schemas.microsoft.com/office/drawing/2014/main" id="{A77EB807-F267-4108-ACF8-EA38B6FC7CE4}"/>
              </a:ext>
            </a:extLst>
          </p:cNvPr>
          <p:cNvSpPr>
            <a:spLocks noGrp="1"/>
          </p:cNvSpPr>
          <p:nvPr>
            <p:ph idx="1"/>
          </p:nvPr>
        </p:nvSpPr>
        <p:spPr/>
        <p:txBody>
          <a:bodyPr>
            <a:normAutofit/>
          </a:bodyPr>
          <a:lstStyle/>
          <a:p>
            <a:pPr marL="514350" indent="-514350">
              <a:buFont typeface="+mj-lt"/>
              <a:buAutoNum type="arabicPeriod"/>
            </a:pPr>
            <a:r>
              <a:rPr lang="en-US" altLang="zh-CN" sz="3200" dirty="0"/>
              <a:t>Internet</a:t>
            </a:r>
            <a:r>
              <a:rPr lang="zh-CN" altLang="en-US" sz="3200" dirty="0"/>
              <a:t>的定义</a:t>
            </a:r>
            <a:endParaRPr lang="en-US" altLang="zh-CN" sz="3200" dirty="0"/>
          </a:p>
          <a:p>
            <a:pPr marL="514350" indent="-514350">
              <a:buFont typeface="+mj-lt"/>
              <a:buAutoNum type="arabicPeriod"/>
            </a:pPr>
            <a:r>
              <a:rPr lang="zh-CN" altLang="en-US" sz="3200" dirty="0"/>
              <a:t>网络边缘</a:t>
            </a:r>
            <a:endParaRPr lang="en-US" altLang="zh-CN" sz="3200" dirty="0"/>
          </a:p>
          <a:p>
            <a:pPr marL="514350" indent="-514350">
              <a:buFont typeface="+mj-lt"/>
              <a:buAutoNum type="arabicPeriod"/>
            </a:pPr>
            <a:r>
              <a:rPr lang="zh-CN" altLang="en-US" sz="3200" dirty="0"/>
              <a:t>网络核心</a:t>
            </a:r>
            <a:endParaRPr lang="en-US" altLang="zh-CN" sz="3200" dirty="0"/>
          </a:p>
          <a:p>
            <a:pPr marL="514350" indent="-514350">
              <a:buFont typeface="+mj-lt"/>
              <a:buAutoNum type="arabicPeriod"/>
            </a:pPr>
            <a:r>
              <a:rPr lang="zh-CN" altLang="en-US" sz="3200" dirty="0"/>
              <a:t>协议层次及其服务模型</a:t>
            </a:r>
          </a:p>
        </p:txBody>
      </p:sp>
    </p:spTree>
    <p:extLst>
      <p:ext uri="{BB962C8B-B14F-4D97-AF65-F5344CB8AC3E}">
        <p14:creationId xmlns:p14="http://schemas.microsoft.com/office/powerpoint/2010/main" val="1715461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kern="1200">
                <a:solidFill>
                  <a:srgbClr val="FFFFFF"/>
                </a:solidFill>
                <a:latin typeface="+mj-lt"/>
                <a:ea typeface="+mj-ea"/>
                <a:cs typeface="+mj-cs"/>
              </a:rPr>
              <a:t>1 Internet</a:t>
            </a:r>
            <a:r>
              <a:rPr lang="zh-CN" altLang="en-US" sz="5400" kern="1200">
                <a:solidFill>
                  <a:srgbClr val="FFFFFF"/>
                </a:solidFill>
                <a:latin typeface="+mj-lt"/>
                <a:ea typeface="+mj-ea"/>
                <a:cs typeface="+mj-cs"/>
              </a:rPr>
              <a:t>的定义</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35549137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因特网的定义：构成描述</a:t>
            </a:r>
          </a:p>
        </p:txBody>
      </p:sp>
      <p:sp>
        <p:nvSpPr>
          <p:cNvPr id="3" name="内容占位符 2">
            <a:extLst>
              <a:ext uri="{FF2B5EF4-FFF2-40B4-BE49-F238E27FC236}">
                <a16:creationId xmlns:a16="http://schemas.microsoft.com/office/drawing/2014/main" id="{835F693D-A6F1-472A-A94F-E43E4B82E236}"/>
              </a:ext>
            </a:extLst>
          </p:cNvPr>
          <p:cNvSpPr>
            <a:spLocks noGrp="1"/>
          </p:cNvSpPr>
          <p:nvPr>
            <p:ph idx="1"/>
          </p:nvPr>
        </p:nvSpPr>
        <p:spPr/>
        <p:txBody>
          <a:bodyPr>
            <a:normAutofit/>
          </a:bodyPr>
          <a:lstStyle/>
          <a:p>
            <a:r>
              <a:rPr lang="zh-CN" altLang="en-US" sz="3200" dirty="0">
                <a:solidFill>
                  <a:srgbClr val="FF0000"/>
                </a:solidFill>
              </a:rPr>
              <a:t>因特网</a:t>
            </a:r>
            <a:r>
              <a:rPr lang="zh-CN" altLang="en-US" sz="3200" dirty="0"/>
              <a:t>（</a:t>
            </a:r>
            <a:r>
              <a:rPr lang="en-US" altLang="zh-CN" sz="3200" dirty="0"/>
              <a:t>Internet</a:t>
            </a:r>
            <a:r>
              <a:rPr lang="zh-CN" altLang="en-US" sz="3200" dirty="0"/>
              <a:t>）：是连接世界上数十亿计算机终端设备的系统，它是互联网络（</a:t>
            </a:r>
            <a:r>
              <a:rPr lang="en-US" altLang="zh-CN" sz="3200" dirty="0"/>
              <a:t>internetwork</a:t>
            </a:r>
            <a:r>
              <a:rPr lang="zh-CN" altLang="en-US" sz="3200" dirty="0"/>
              <a:t>），是</a:t>
            </a:r>
            <a:r>
              <a:rPr lang="zh-CN" altLang="en-US" sz="3200" dirty="0">
                <a:solidFill>
                  <a:srgbClr val="FF0000"/>
                </a:solidFill>
              </a:rPr>
              <a:t>多个网络</a:t>
            </a:r>
            <a:r>
              <a:rPr lang="zh-CN" altLang="en-US" sz="3200" dirty="0"/>
              <a:t>的组合，或者说是“网络的网络”</a:t>
            </a:r>
            <a:endParaRPr lang="en-US" altLang="zh-CN" sz="3200" dirty="0"/>
          </a:p>
          <a:p>
            <a:r>
              <a:rPr lang="zh-CN" altLang="en-US" sz="3200" dirty="0">
                <a:solidFill>
                  <a:srgbClr val="FF0000"/>
                </a:solidFill>
              </a:rPr>
              <a:t>网络</a:t>
            </a:r>
            <a:r>
              <a:rPr lang="zh-CN" altLang="en-US" sz="3200" dirty="0"/>
              <a:t>（</a:t>
            </a:r>
            <a:r>
              <a:rPr lang="en-US" altLang="zh-CN" sz="3200" dirty="0"/>
              <a:t>network</a:t>
            </a:r>
            <a:r>
              <a:rPr lang="zh-CN" altLang="en-US" sz="3200" dirty="0"/>
              <a:t>）：是有一组具有</a:t>
            </a:r>
            <a:r>
              <a:rPr lang="zh-CN" altLang="en-US" sz="3200" dirty="0">
                <a:solidFill>
                  <a:srgbClr val="FF0000"/>
                </a:solidFill>
              </a:rPr>
              <a:t>通信能力</a:t>
            </a:r>
            <a:r>
              <a:rPr lang="zh-CN" altLang="en-US" sz="3200" dirty="0"/>
              <a:t>的</a:t>
            </a:r>
            <a:r>
              <a:rPr lang="zh-CN" altLang="en-US" sz="3200" dirty="0">
                <a:solidFill>
                  <a:srgbClr val="FF0000"/>
                </a:solidFill>
              </a:rPr>
              <a:t>设备</a:t>
            </a:r>
            <a:r>
              <a:rPr lang="zh-CN" altLang="en-US" sz="3200" dirty="0"/>
              <a:t>相互连接而成的。此处的设备可以是</a:t>
            </a:r>
            <a:r>
              <a:rPr lang="zh-CN" altLang="en-US" sz="3200" dirty="0">
                <a:solidFill>
                  <a:srgbClr val="FF0000"/>
                </a:solidFill>
              </a:rPr>
              <a:t>终端系统</a:t>
            </a:r>
            <a:r>
              <a:rPr lang="zh-CN" altLang="en-US" sz="3200" dirty="0"/>
              <a:t>（</a:t>
            </a:r>
            <a:r>
              <a:rPr lang="en-US" altLang="zh-CN" sz="3200" dirty="0"/>
              <a:t>end system</a:t>
            </a:r>
            <a:r>
              <a:rPr lang="zh-CN" altLang="en-US" sz="3200" dirty="0"/>
              <a:t>），也可以是</a:t>
            </a:r>
            <a:r>
              <a:rPr lang="zh-CN" altLang="en-US" sz="3200" dirty="0">
                <a:solidFill>
                  <a:srgbClr val="FF0000"/>
                </a:solidFill>
              </a:rPr>
              <a:t>连接设备</a:t>
            </a:r>
            <a:endParaRPr lang="en-US" altLang="zh-CN" sz="3200" dirty="0"/>
          </a:p>
        </p:txBody>
      </p:sp>
    </p:spTree>
    <p:extLst>
      <p:ext uri="{BB962C8B-B14F-4D97-AF65-F5344CB8AC3E}">
        <p14:creationId xmlns:p14="http://schemas.microsoft.com/office/powerpoint/2010/main" val="3128275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B8D412AD-9CF4-4510-97DC-34D6CC8308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43467" y="691992"/>
            <a:ext cx="4025724" cy="552254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36629DFC-4D20-46E6-9516-4FA86DF8D077}"/>
              </a:ext>
            </a:extLst>
          </p:cNvPr>
          <p:cNvSpPr>
            <a:spLocks noGrp="1"/>
          </p:cNvSpPr>
          <p:nvPr>
            <p:ph type="title"/>
          </p:nvPr>
        </p:nvSpPr>
        <p:spPr>
          <a:xfrm>
            <a:off x="1072056" y="1557463"/>
            <a:ext cx="3147848" cy="1012142"/>
          </a:xfrm>
        </p:spPr>
        <p:txBody>
          <a:bodyPr vert="horz" lIns="91440" tIns="45720" rIns="91440" bIns="45720" rtlCol="0" anchor="b">
            <a:normAutofit/>
          </a:bodyPr>
          <a:lstStyle/>
          <a:p>
            <a:r>
              <a:rPr lang="zh-CN" altLang="en-US" sz="4800" kern="1200" dirty="0">
                <a:solidFill>
                  <a:srgbClr val="FFFFFF"/>
                </a:solidFill>
                <a:latin typeface="+mj-lt"/>
                <a:ea typeface="+mj-ea"/>
                <a:cs typeface="+mj-cs"/>
              </a:rPr>
              <a:t>课程资源</a:t>
            </a:r>
          </a:p>
        </p:txBody>
      </p:sp>
      <p:cxnSp>
        <p:nvCxnSpPr>
          <p:cNvPr id="15" name="Straight Connector 11">
            <a:extLst>
              <a:ext uri="{FF2B5EF4-FFF2-40B4-BE49-F238E27FC236}">
                <a16:creationId xmlns:a16="http://schemas.microsoft.com/office/drawing/2014/main" id="{E8FC89CA-47F1-4934-B283-0E52680A1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20600" y="3163562"/>
            <a:ext cx="3108960"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C0BEB6AB-8DA9-4EC2-892E-1508F42D087E}"/>
              </a:ext>
            </a:extLst>
          </p:cNvPr>
          <p:cNvSpPr>
            <a:spLocks noGrp="1"/>
          </p:cNvSpPr>
          <p:nvPr>
            <p:ph sz="half" idx="1"/>
          </p:nvPr>
        </p:nvSpPr>
        <p:spPr>
          <a:xfrm>
            <a:off x="1072056" y="3247283"/>
            <a:ext cx="3147848" cy="2228608"/>
          </a:xfrm>
        </p:spPr>
        <p:txBody>
          <a:bodyPr vert="horz" lIns="91440" tIns="45720" rIns="91440" bIns="45720" rtlCol="0">
            <a:normAutofit/>
          </a:bodyPr>
          <a:lstStyle/>
          <a:p>
            <a:r>
              <a:rPr lang="zh-CN" altLang="en-US" sz="3200" dirty="0">
                <a:solidFill>
                  <a:srgbClr val="FFFFFF"/>
                </a:solidFill>
              </a:rPr>
              <a:t>教学课件</a:t>
            </a:r>
            <a:endParaRPr lang="en-US" altLang="zh-CN" sz="3200" dirty="0">
              <a:solidFill>
                <a:srgbClr val="FFFFFF"/>
              </a:solidFill>
            </a:endParaRPr>
          </a:p>
          <a:p>
            <a:r>
              <a:rPr lang="zh-CN" altLang="en-US" sz="3200" dirty="0">
                <a:solidFill>
                  <a:srgbClr val="FFFFFF"/>
                </a:solidFill>
              </a:rPr>
              <a:t>参考资料</a:t>
            </a:r>
            <a:endParaRPr lang="en-US" altLang="zh-CN" sz="3200" dirty="0">
              <a:solidFill>
                <a:srgbClr val="FFFFFF"/>
              </a:solidFill>
            </a:endParaRPr>
          </a:p>
          <a:p>
            <a:r>
              <a:rPr lang="zh-CN" altLang="en-US" sz="3200" dirty="0">
                <a:solidFill>
                  <a:srgbClr val="FFFFFF"/>
                </a:solidFill>
              </a:rPr>
              <a:t>案例</a:t>
            </a:r>
            <a:endParaRPr lang="en-US" altLang="zh-CN" sz="3200" dirty="0">
              <a:solidFill>
                <a:srgbClr val="FFFFFF"/>
              </a:solidFill>
            </a:endParaRPr>
          </a:p>
          <a:p>
            <a:r>
              <a:rPr lang="zh-CN" altLang="en-US" sz="3200" dirty="0">
                <a:solidFill>
                  <a:srgbClr val="FFFFFF"/>
                </a:solidFill>
              </a:rPr>
              <a:t>课程作业</a:t>
            </a:r>
            <a:endParaRPr lang="en-US" altLang="zh-CN" sz="3200" dirty="0">
              <a:solidFill>
                <a:srgbClr val="FFFFFF"/>
              </a:solidFill>
            </a:endParaRPr>
          </a:p>
        </p:txBody>
      </p:sp>
      <p:pic>
        <p:nvPicPr>
          <p:cNvPr id="5" name="图片 4">
            <a:extLst>
              <a:ext uri="{FF2B5EF4-FFF2-40B4-BE49-F238E27FC236}">
                <a16:creationId xmlns:a16="http://schemas.microsoft.com/office/drawing/2014/main" id="{306BD058-677A-4D98-9076-30C012BD1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5016" y="1286934"/>
            <a:ext cx="4355040" cy="4355040"/>
          </a:xfrm>
          <a:prstGeom prst="rect">
            <a:avLst/>
          </a:prstGeom>
        </p:spPr>
      </p:pic>
    </p:spTree>
    <p:extLst>
      <p:ext uri="{BB962C8B-B14F-4D97-AF65-F5344CB8AC3E}">
        <p14:creationId xmlns:p14="http://schemas.microsoft.com/office/powerpoint/2010/main" val="1462913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终端系统</a:t>
            </a:r>
          </a:p>
        </p:txBody>
      </p:sp>
      <p:sp>
        <p:nvSpPr>
          <p:cNvPr id="3" name="内容占位符 2">
            <a:extLst>
              <a:ext uri="{FF2B5EF4-FFF2-40B4-BE49-F238E27FC236}">
                <a16:creationId xmlns:a16="http://schemas.microsoft.com/office/drawing/2014/main" id="{835F693D-A6F1-472A-A94F-E43E4B82E236}"/>
              </a:ext>
            </a:extLst>
          </p:cNvPr>
          <p:cNvSpPr>
            <a:spLocks noGrp="1"/>
          </p:cNvSpPr>
          <p:nvPr>
            <p:ph idx="1"/>
          </p:nvPr>
        </p:nvSpPr>
        <p:spPr/>
        <p:txBody>
          <a:bodyPr>
            <a:normAutofit/>
          </a:bodyPr>
          <a:lstStyle/>
          <a:p>
            <a:r>
              <a:rPr lang="zh-CN" altLang="en-US" sz="3200" dirty="0">
                <a:solidFill>
                  <a:srgbClr val="FF0000"/>
                </a:solidFill>
              </a:rPr>
              <a:t>终端系统</a:t>
            </a:r>
            <a:r>
              <a:rPr lang="zh-CN" altLang="en-US" sz="3200" dirty="0"/>
              <a:t>（</a:t>
            </a:r>
            <a:r>
              <a:rPr lang="en-US" altLang="zh-CN" sz="3200" dirty="0"/>
              <a:t>end system</a:t>
            </a:r>
            <a:r>
              <a:rPr lang="zh-CN" altLang="en-US" sz="3200" dirty="0"/>
              <a:t>）：也称为主机（</a:t>
            </a:r>
            <a:r>
              <a:rPr lang="en-US" altLang="zh-CN" sz="3200" dirty="0"/>
              <a:t>host</a:t>
            </a:r>
            <a:r>
              <a:rPr lang="zh-CN" altLang="en-US" sz="3200" dirty="0"/>
              <a:t>），或者终端设备（</a:t>
            </a:r>
            <a:r>
              <a:rPr lang="en-US" altLang="zh-CN" sz="3200" dirty="0"/>
              <a:t>end device</a:t>
            </a:r>
            <a:r>
              <a:rPr lang="zh-CN" altLang="en-US" sz="3200" dirty="0"/>
              <a:t>）</a:t>
            </a:r>
            <a:endParaRPr lang="en-US" altLang="zh-CN" sz="3200" dirty="0"/>
          </a:p>
          <a:p>
            <a:r>
              <a:rPr lang="zh-CN" altLang="en-US" sz="3200" dirty="0"/>
              <a:t>传统终端系统：</a:t>
            </a:r>
            <a:r>
              <a:rPr lang="en-US" altLang="zh-CN" sz="3200" dirty="0"/>
              <a:t>PC</a:t>
            </a:r>
            <a:r>
              <a:rPr lang="zh-CN" altLang="en-US" sz="3200" dirty="0"/>
              <a:t>，</a:t>
            </a:r>
            <a:r>
              <a:rPr lang="en-US" altLang="zh-CN" sz="3200" dirty="0"/>
              <a:t>Unix/Linux</a:t>
            </a:r>
            <a:r>
              <a:rPr lang="zh-CN" altLang="en-US" sz="3200" dirty="0"/>
              <a:t>工作站，邮件服务器等</a:t>
            </a:r>
            <a:endParaRPr lang="en-US" altLang="zh-CN" sz="3200" dirty="0"/>
          </a:p>
          <a:p>
            <a:r>
              <a:rPr lang="zh-CN" altLang="en-US" sz="3200" dirty="0">
                <a:solidFill>
                  <a:srgbClr val="FF0000"/>
                </a:solidFill>
              </a:rPr>
              <a:t>现代终端系统</a:t>
            </a:r>
            <a:r>
              <a:rPr lang="zh-CN" altLang="en-US" sz="3200" dirty="0"/>
              <a:t>：笔记本</a:t>
            </a:r>
            <a:r>
              <a:rPr lang="en-US" altLang="zh-CN" sz="3200" dirty="0"/>
              <a:t>/</a:t>
            </a:r>
            <a:r>
              <a:rPr lang="zh-CN" altLang="en-US" sz="3200" dirty="0"/>
              <a:t>平板电脑，智能手机，游戏机，家用电器，手表，眼镜，汽车等</a:t>
            </a:r>
            <a:endParaRPr lang="en-US" altLang="zh-CN" sz="3200" dirty="0"/>
          </a:p>
          <a:p>
            <a:r>
              <a:rPr lang="en-US" altLang="zh-CN" sz="3200" dirty="0"/>
              <a:t>2020</a:t>
            </a:r>
            <a:r>
              <a:rPr lang="zh-CN" altLang="en-US" sz="3200" dirty="0"/>
              <a:t>年，互联网用户数量达到</a:t>
            </a:r>
            <a:r>
              <a:rPr lang="en-US" altLang="zh-CN" sz="3200" dirty="0"/>
              <a:t>45</a:t>
            </a:r>
            <a:r>
              <a:rPr lang="zh-CN" altLang="en-US" sz="3200" dirty="0"/>
              <a:t>亿（</a:t>
            </a:r>
            <a:r>
              <a:rPr lang="en-US" altLang="zh-CN" sz="3200" dirty="0"/>
              <a:t>60%</a:t>
            </a:r>
            <a:r>
              <a:rPr lang="zh-CN" altLang="en-US" sz="3200" dirty="0"/>
              <a:t>世界人口），终端设备数量超过</a:t>
            </a:r>
            <a:r>
              <a:rPr lang="en-US" altLang="zh-CN" sz="3200" dirty="0"/>
              <a:t>200</a:t>
            </a:r>
            <a:r>
              <a:rPr lang="zh-CN" altLang="en-US" sz="3200" dirty="0"/>
              <a:t>亿台</a:t>
            </a:r>
            <a:endParaRPr lang="en-US" altLang="zh-CN" sz="3200" dirty="0"/>
          </a:p>
          <a:p>
            <a:r>
              <a:rPr lang="zh-CN" altLang="en-US" sz="3200" dirty="0">
                <a:solidFill>
                  <a:srgbClr val="FF0000"/>
                </a:solidFill>
              </a:rPr>
              <a:t>物联网</a:t>
            </a:r>
            <a:r>
              <a:rPr lang="zh-CN" altLang="en-US" sz="3200" dirty="0"/>
              <a:t>的发展：终端设备接入数量大幅上升</a:t>
            </a:r>
            <a:endParaRPr lang="en-US" altLang="zh-CN" sz="3200" dirty="0"/>
          </a:p>
        </p:txBody>
      </p:sp>
    </p:spTree>
    <p:extLst>
      <p:ext uri="{BB962C8B-B14F-4D97-AF65-F5344CB8AC3E}">
        <p14:creationId xmlns:p14="http://schemas.microsoft.com/office/powerpoint/2010/main" val="27231282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连接设备</a:t>
            </a:r>
          </a:p>
        </p:txBody>
      </p:sp>
      <p:sp>
        <p:nvSpPr>
          <p:cNvPr id="3" name="内容占位符 2">
            <a:extLst>
              <a:ext uri="{FF2B5EF4-FFF2-40B4-BE49-F238E27FC236}">
                <a16:creationId xmlns:a16="http://schemas.microsoft.com/office/drawing/2014/main" id="{835F693D-A6F1-472A-A94F-E43E4B82E236}"/>
              </a:ext>
            </a:extLst>
          </p:cNvPr>
          <p:cNvSpPr>
            <a:spLocks noGrp="1"/>
          </p:cNvSpPr>
          <p:nvPr>
            <p:ph idx="1"/>
          </p:nvPr>
        </p:nvSpPr>
        <p:spPr/>
        <p:txBody>
          <a:bodyPr>
            <a:normAutofit/>
          </a:bodyPr>
          <a:lstStyle/>
          <a:p>
            <a:r>
              <a:rPr lang="zh-CN" altLang="en-US" sz="3200" dirty="0"/>
              <a:t>终端系统通过通信链路以及分组交换机的网络连接到一起</a:t>
            </a:r>
            <a:endParaRPr lang="en-US" altLang="zh-CN" sz="3200" dirty="0"/>
          </a:p>
          <a:p>
            <a:r>
              <a:rPr lang="zh-CN" altLang="en-US" sz="3200" dirty="0">
                <a:solidFill>
                  <a:srgbClr val="FF0000"/>
                </a:solidFill>
              </a:rPr>
              <a:t>通信链路</a:t>
            </a:r>
            <a:r>
              <a:rPr lang="zh-CN" altLang="en-US" sz="3200" dirty="0"/>
              <a:t>（</a:t>
            </a:r>
            <a:r>
              <a:rPr lang="en-US" altLang="zh-CN" sz="3200" dirty="0"/>
              <a:t>communication links</a:t>
            </a:r>
            <a:r>
              <a:rPr lang="zh-CN" altLang="en-US" sz="3200" dirty="0"/>
              <a:t>） ：由不同类型的物理媒介组成，这些</a:t>
            </a:r>
            <a:r>
              <a:rPr lang="zh-CN" altLang="en-US" sz="3200" dirty="0">
                <a:solidFill>
                  <a:srgbClr val="FF0000"/>
                </a:solidFill>
              </a:rPr>
              <a:t>物理媒介</a:t>
            </a:r>
            <a:r>
              <a:rPr lang="zh-CN" altLang="en-US" sz="3200" dirty="0"/>
              <a:t>包括同轴电缆、铜线、光纤和无线电频谱，其数据</a:t>
            </a:r>
            <a:r>
              <a:rPr lang="zh-CN" altLang="en-US" sz="3200" dirty="0">
                <a:solidFill>
                  <a:srgbClr val="FF0000"/>
                </a:solidFill>
              </a:rPr>
              <a:t>传输速率</a:t>
            </a:r>
            <a:r>
              <a:rPr lang="zh-CN" altLang="en-US" sz="3200" dirty="0"/>
              <a:t>各不相同</a:t>
            </a:r>
            <a:endParaRPr lang="en-US" altLang="zh-CN" sz="3200" dirty="0"/>
          </a:p>
          <a:p>
            <a:r>
              <a:rPr lang="zh-CN" altLang="en-US" sz="3200" dirty="0">
                <a:solidFill>
                  <a:srgbClr val="FF0000"/>
                </a:solidFill>
              </a:rPr>
              <a:t>分组交换机</a:t>
            </a:r>
            <a:r>
              <a:rPr lang="zh-CN" altLang="en-US" sz="3200" dirty="0"/>
              <a:t>（</a:t>
            </a:r>
            <a:r>
              <a:rPr lang="en-US" altLang="zh-CN" sz="3200" dirty="0"/>
              <a:t>packet switches</a:t>
            </a:r>
            <a:r>
              <a:rPr lang="zh-CN" altLang="en-US" sz="3200" dirty="0"/>
              <a:t>）：主要包括</a:t>
            </a:r>
            <a:r>
              <a:rPr lang="zh-CN" altLang="en-US" sz="3200" dirty="0">
                <a:solidFill>
                  <a:srgbClr val="FF0000"/>
                </a:solidFill>
              </a:rPr>
              <a:t>路由器</a:t>
            </a:r>
            <a:r>
              <a:rPr lang="zh-CN" altLang="en-US" sz="3200" dirty="0"/>
              <a:t>（</a:t>
            </a:r>
            <a:r>
              <a:rPr lang="en-US" altLang="zh-CN" sz="3200" dirty="0"/>
              <a:t>router</a:t>
            </a:r>
            <a:r>
              <a:rPr lang="zh-CN" altLang="en-US" sz="3200" dirty="0"/>
              <a:t>）和</a:t>
            </a:r>
            <a:r>
              <a:rPr lang="zh-CN" altLang="en-US" sz="3200" dirty="0">
                <a:solidFill>
                  <a:srgbClr val="FF0000"/>
                </a:solidFill>
              </a:rPr>
              <a:t>链路层交换机</a:t>
            </a:r>
            <a:r>
              <a:rPr lang="zh-CN" altLang="en-US" sz="3200" dirty="0"/>
              <a:t>（</a:t>
            </a:r>
            <a:r>
              <a:rPr lang="en-US" altLang="zh-CN" sz="3200" dirty="0"/>
              <a:t>link-layer switch</a:t>
            </a:r>
            <a:r>
              <a:rPr lang="zh-CN" altLang="en-US" sz="3200" dirty="0"/>
              <a:t>），用于向其最终目的地</a:t>
            </a:r>
            <a:r>
              <a:rPr lang="zh-CN" altLang="en-US" sz="3200" dirty="0">
                <a:solidFill>
                  <a:srgbClr val="FF0000"/>
                </a:solidFill>
              </a:rPr>
              <a:t>转发数据包</a:t>
            </a:r>
            <a:endParaRPr lang="en-US" altLang="zh-CN" sz="3200" dirty="0"/>
          </a:p>
        </p:txBody>
      </p:sp>
    </p:spTree>
    <p:extLst>
      <p:ext uri="{BB962C8B-B14F-4D97-AF65-F5344CB8AC3E}">
        <p14:creationId xmlns:p14="http://schemas.microsoft.com/office/powerpoint/2010/main" val="25094476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分组交换技术</a:t>
            </a:r>
          </a:p>
        </p:txBody>
      </p:sp>
      <p:sp>
        <p:nvSpPr>
          <p:cNvPr id="3" name="内容占位符 2">
            <a:extLst>
              <a:ext uri="{FF2B5EF4-FFF2-40B4-BE49-F238E27FC236}">
                <a16:creationId xmlns:a16="http://schemas.microsoft.com/office/drawing/2014/main" id="{835F693D-A6F1-472A-A94F-E43E4B82E236}"/>
              </a:ext>
            </a:extLst>
          </p:cNvPr>
          <p:cNvSpPr>
            <a:spLocks noGrp="1"/>
          </p:cNvSpPr>
          <p:nvPr>
            <p:ph idx="1"/>
          </p:nvPr>
        </p:nvSpPr>
        <p:spPr/>
        <p:txBody>
          <a:bodyPr>
            <a:normAutofit/>
          </a:bodyPr>
          <a:lstStyle/>
          <a:p>
            <a:r>
              <a:rPr lang="zh-CN" altLang="en-US" sz="3200" dirty="0"/>
              <a:t>数据传输过程：发送终端系统将</a:t>
            </a:r>
            <a:r>
              <a:rPr lang="zh-CN" altLang="en-US" sz="3200" dirty="0">
                <a:solidFill>
                  <a:srgbClr val="FF0000"/>
                </a:solidFill>
              </a:rPr>
              <a:t>数据分段</a:t>
            </a:r>
            <a:r>
              <a:rPr lang="zh-CN" altLang="en-US" sz="3200" dirty="0"/>
              <a:t>，并将地址信息添加到每个分段，及形成</a:t>
            </a:r>
            <a:r>
              <a:rPr lang="zh-CN" altLang="en-US" sz="3200" dirty="0">
                <a:solidFill>
                  <a:srgbClr val="FF0000"/>
                </a:solidFill>
              </a:rPr>
              <a:t>分组或包</a:t>
            </a:r>
            <a:r>
              <a:rPr lang="zh-CN" altLang="en-US" sz="3200" dirty="0"/>
              <a:t>（</a:t>
            </a:r>
            <a:r>
              <a:rPr lang="en-US" altLang="zh-CN" sz="3200" dirty="0"/>
              <a:t>packet</a:t>
            </a:r>
            <a:r>
              <a:rPr lang="zh-CN" altLang="en-US" sz="3200" dirty="0"/>
              <a:t>）。分组交换机从入通信链路接收到分组之后，从一条出通信链路</a:t>
            </a:r>
            <a:r>
              <a:rPr lang="zh-CN" altLang="en-US" sz="3200" dirty="0">
                <a:solidFill>
                  <a:srgbClr val="FF0000"/>
                </a:solidFill>
              </a:rPr>
              <a:t>转发</a:t>
            </a:r>
            <a:r>
              <a:rPr lang="zh-CN" altLang="en-US" sz="3200" dirty="0"/>
              <a:t>该分组</a:t>
            </a:r>
            <a:endParaRPr lang="en-US" altLang="zh-CN" sz="3200" dirty="0"/>
          </a:p>
          <a:p>
            <a:r>
              <a:rPr lang="zh-CN" altLang="en-US" sz="3200" dirty="0">
                <a:solidFill>
                  <a:srgbClr val="FF0000"/>
                </a:solidFill>
              </a:rPr>
              <a:t>路径（</a:t>
            </a:r>
            <a:r>
              <a:rPr lang="en-US" altLang="zh-CN" sz="3200" dirty="0">
                <a:solidFill>
                  <a:srgbClr val="FF0000"/>
                </a:solidFill>
              </a:rPr>
              <a:t>route/path</a:t>
            </a:r>
            <a:r>
              <a:rPr lang="zh-CN" altLang="en-US" sz="3200" dirty="0">
                <a:solidFill>
                  <a:srgbClr val="FF0000"/>
                </a:solidFill>
              </a:rPr>
              <a:t>）</a:t>
            </a:r>
            <a:r>
              <a:rPr lang="zh-CN" altLang="en-US" sz="3200" dirty="0"/>
              <a:t>：一个分组所经历的一系列通信链路和分组交换机，称为通过该网络的路径</a:t>
            </a:r>
            <a:endParaRPr lang="en-US" altLang="zh-CN" sz="3200" dirty="0"/>
          </a:p>
          <a:p>
            <a:r>
              <a:rPr lang="zh-CN" altLang="en-US" sz="3200" dirty="0">
                <a:solidFill>
                  <a:srgbClr val="FF0000"/>
                </a:solidFill>
              </a:rPr>
              <a:t>分组交换技术</a:t>
            </a:r>
            <a:r>
              <a:rPr lang="zh-CN" altLang="en-US" sz="3200" dirty="0"/>
              <a:t>（</a:t>
            </a:r>
            <a:r>
              <a:rPr lang="en-US" altLang="zh-CN" sz="3200" dirty="0"/>
              <a:t>packet switching</a:t>
            </a:r>
            <a:r>
              <a:rPr lang="zh-CN" altLang="en-US" sz="3200" dirty="0"/>
              <a:t>）：允许多个通信终端系统同时</a:t>
            </a:r>
            <a:r>
              <a:rPr lang="zh-CN" altLang="en-US" sz="3200" dirty="0">
                <a:solidFill>
                  <a:srgbClr val="FF0000"/>
                </a:solidFill>
              </a:rPr>
              <a:t>共享</a:t>
            </a:r>
            <a:r>
              <a:rPr lang="zh-CN" altLang="en-US" sz="3200" dirty="0"/>
              <a:t>一条路径，或者路径的一部分</a:t>
            </a:r>
            <a:endParaRPr lang="en-US" altLang="zh-CN" sz="3200" dirty="0"/>
          </a:p>
        </p:txBody>
      </p:sp>
    </p:spTree>
    <p:extLst>
      <p:ext uri="{BB962C8B-B14F-4D97-AF65-F5344CB8AC3E}">
        <p14:creationId xmlns:p14="http://schemas.microsoft.com/office/powerpoint/2010/main" val="29061978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因特网服务提供商</a:t>
            </a:r>
          </a:p>
        </p:txBody>
      </p:sp>
      <p:sp>
        <p:nvSpPr>
          <p:cNvPr id="3" name="内容占位符 2">
            <a:extLst>
              <a:ext uri="{FF2B5EF4-FFF2-40B4-BE49-F238E27FC236}">
                <a16:creationId xmlns:a16="http://schemas.microsoft.com/office/drawing/2014/main" id="{835F693D-A6F1-472A-A94F-E43E4B82E236}"/>
              </a:ext>
            </a:extLst>
          </p:cNvPr>
          <p:cNvSpPr>
            <a:spLocks noGrp="1"/>
          </p:cNvSpPr>
          <p:nvPr>
            <p:ph idx="1"/>
          </p:nvPr>
        </p:nvSpPr>
        <p:spPr/>
        <p:txBody>
          <a:bodyPr>
            <a:normAutofit/>
          </a:bodyPr>
          <a:lstStyle/>
          <a:p>
            <a:r>
              <a:rPr lang="zh-CN" altLang="en-US" sz="3200" dirty="0"/>
              <a:t>终端系统通过因特网服务提供商接入因特网</a:t>
            </a:r>
            <a:endParaRPr lang="en-US" altLang="zh-CN" sz="3200" dirty="0"/>
          </a:p>
          <a:p>
            <a:r>
              <a:rPr lang="zh-CN" altLang="en-US" sz="3200" dirty="0">
                <a:solidFill>
                  <a:srgbClr val="FF0000"/>
                </a:solidFill>
              </a:rPr>
              <a:t>因特网服务提供商</a:t>
            </a:r>
            <a:r>
              <a:rPr lang="zh-CN" altLang="en-US" sz="3200" dirty="0"/>
              <a:t>（</a:t>
            </a:r>
            <a:r>
              <a:rPr lang="en-US" altLang="zh-CN" sz="3200" dirty="0"/>
              <a:t>Internet service provider, ISP</a:t>
            </a:r>
            <a:r>
              <a:rPr lang="zh-CN" altLang="en-US" sz="3200" dirty="0"/>
              <a:t>）：是由多个分组交换机和多段通信链路组成的网络。包括住宅区</a:t>
            </a:r>
            <a:r>
              <a:rPr lang="en-US" altLang="zh-CN" sz="3200" dirty="0"/>
              <a:t>ISP</a:t>
            </a:r>
            <a:r>
              <a:rPr lang="zh-CN" altLang="en-US" sz="3200" dirty="0"/>
              <a:t>，公司</a:t>
            </a:r>
            <a:r>
              <a:rPr lang="en-US" altLang="zh-CN" sz="3200" dirty="0"/>
              <a:t>ISP</a:t>
            </a:r>
            <a:r>
              <a:rPr lang="zh-CN" altLang="en-US" sz="3200" dirty="0"/>
              <a:t>，大学</a:t>
            </a:r>
            <a:r>
              <a:rPr lang="en-US" altLang="zh-CN" sz="3200" dirty="0"/>
              <a:t>ISP</a:t>
            </a:r>
            <a:r>
              <a:rPr lang="zh-CN" altLang="en-US" sz="3200" dirty="0"/>
              <a:t>等</a:t>
            </a:r>
            <a:endParaRPr lang="en-US" altLang="zh-CN" sz="3200" dirty="0"/>
          </a:p>
          <a:p>
            <a:r>
              <a:rPr lang="zh-CN" altLang="en-US" sz="3200" dirty="0"/>
              <a:t>国际的高层</a:t>
            </a:r>
            <a:r>
              <a:rPr lang="en-US" altLang="zh-CN" sz="3200" dirty="0"/>
              <a:t>ISP</a:t>
            </a:r>
            <a:r>
              <a:rPr lang="zh-CN" altLang="en-US" sz="3200" dirty="0"/>
              <a:t>是由通过高速光纤链路互联的高速路由器组成的</a:t>
            </a:r>
            <a:endParaRPr lang="en-US" altLang="zh-CN" sz="3200" dirty="0"/>
          </a:p>
        </p:txBody>
      </p:sp>
    </p:spTree>
    <p:extLst>
      <p:ext uri="{BB962C8B-B14F-4D97-AF65-F5344CB8AC3E}">
        <p14:creationId xmlns:p14="http://schemas.microsoft.com/office/powerpoint/2010/main" val="8179083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9E9AA391-6C62-48A3-BF45-A217719DC80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altLang="zh-CN" sz="4800"/>
              <a:t>Internet</a:t>
            </a:r>
            <a:r>
              <a:rPr lang="zh-CN" altLang="en-US" sz="4800"/>
              <a:t>的部件</a:t>
            </a:r>
          </a:p>
        </p:txBody>
      </p:sp>
      <p:sp>
        <p:nvSpPr>
          <p:cNvPr id="73" name="Rectangle 7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Some Pieces Of The Internet - Introduction To Internet, HD Png ...">
            <a:extLst>
              <a:ext uri="{FF2B5EF4-FFF2-40B4-BE49-F238E27FC236}">
                <a16:creationId xmlns:a16="http://schemas.microsoft.com/office/drawing/2014/main" id="{4E5785B8-88E4-4E2D-99DA-D754323126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863" r="1" b="1310"/>
          <a:stretch/>
        </p:blipFill>
        <p:spPr bwMode="auto">
          <a:xfrm>
            <a:off x="4868487" y="10"/>
            <a:ext cx="732351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2999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协议和标准</a:t>
            </a:r>
          </a:p>
        </p:txBody>
      </p:sp>
      <p:sp>
        <p:nvSpPr>
          <p:cNvPr id="3" name="内容占位符 2">
            <a:extLst>
              <a:ext uri="{FF2B5EF4-FFF2-40B4-BE49-F238E27FC236}">
                <a16:creationId xmlns:a16="http://schemas.microsoft.com/office/drawing/2014/main" id="{835F693D-A6F1-472A-A94F-E43E4B82E236}"/>
              </a:ext>
            </a:extLst>
          </p:cNvPr>
          <p:cNvSpPr>
            <a:spLocks noGrp="1"/>
          </p:cNvSpPr>
          <p:nvPr>
            <p:ph idx="1"/>
          </p:nvPr>
        </p:nvSpPr>
        <p:spPr/>
        <p:txBody>
          <a:bodyPr>
            <a:normAutofit/>
          </a:bodyPr>
          <a:lstStyle/>
          <a:p>
            <a:r>
              <a:rPr lang="zh-CN" altLang="en-US" sz="3200" dirty="0">
                <a:solidFill>
                  <a:srgbClr val="FF0000"/>
                </a:solidFill>
              </a:rPr>
              <a:t>协议</a:t>
            </a:r>
            <a:r>
              <a:rPr lang="zh-CN" altLang="en-US" sz="3200" dirty="0"/>
              <a:t>（</a:t>
            </a:r>
            <a:r>
              <a:rPr lang="en-US" altLang="zh-CN" sz="3200" dirty="0"/>
              <a:t>protocol</a:t>
            </a:r>
            <a:r>
              <a:rPr lang="zh-CN" altLang="en-US" sz="3200" dirty="0"/>
              <a:t>）：终端系统、分组交换机和其它因特网部件，都要运行控制因特网中信息接收和发送的一系列协议</a:t>
            </a:r>
            <a:endParaRPr lang="en-US" altLang="zh-CN" sz="3200" dirty="0"/>
          </a:p>
          <a:p>
            <a:r>
              <a:rPr lang="zh-CN" altLang="en-US" sz="3200" dirty="0"/>
              <a:t>重要协议：</a:t>
            </a:r>
            <a:r>
              <a:rPr lang="zh-CN" altLang="en-US" sz="3200" dirty="0">
                <a:solidFill>
                  <a:srgbClr val="FF0000"/>
                </a:solidFill>
              </a:rPr>
              <a:t>传输控制协议</a:t>
            </a:r>
            <a:r>
              <a:rPr lang="zh-CN" altLang="en-US" sz="3200" dirty="0"/>
              <a:t>（</a:t>
            </a:r>
            <a:r>
              <a:rPr lang="en-US" altLang="zh-CN" sz="3200" dirty="0"/>
              <a:t>transmission control protocol, TCP</a:t>
            </a:r>
            <a:r>
              <a:rPr lang="zh-CN" altLang="en-US" sz="3200" dirty="0"/>
              <a:t>）和</a:t>
            </a:r>
            <a:r>
              <a:rPr lang="zh-CN" altLang="en-US" sz="3200" dirty="0">
                <a:solidFill>
                  <a:srgbClr val="FF0000"/>
                </a:solidFill>
              </a:rPr>
              <a:t>网际协议</a:t>
            </a:r>
            <a:r>
              <a:rPr lang="zh-CN" altLang="en-US" sz="3200" dirty="0"/>
              <a:t>（</a:t>
            </a:r>
            <a:r>
              <a:rPr lang="en-US" altLang="zh-CN" sz="3200" dirty="0"/>
              <a:t>internet protocol, IP</a:t>
            </a:r>
            <a:r>
              <a:rPr lang="zh-CN" altLang="en-US" sz="3200" dirty="0"/>
              <a:t>），统称</a:t>
            </a:r>
            <a:r>
              <a:rPr lang="en-US" altLang="zh-CN" sz="3200" dirty="0"/>
              <a:t>TCP/IP</a:t>
            </a:r>
            <a:r>
              <a:rPr lang="zh-CN" altLang="en-US" sz="3200" dirty="0"/>
              <a:t>协议</a:t>
            </a:r>
            <a:endParaRPr lang="en-US" altLang="zh-CN" sz="3200" dirty="0"/>
          </a:p>
          <a:p>
            <a:r>
              <a:rPr lang="zh-CN" altLang="en-US" sz="3200" dirty="0">
                <a:solidFill>
                  <a:srgbClr val="FF0000"/>
                </a:solidFill>
              </a:rPr>
              <a:t>标准</a:t>
            </a:r>
            <a:r>
              <a:rPr lang="zh-CN" altLang="en-US" sz="3200" dirty="0"/>
              <a:t>（</a:t>
            </a:r>
            <a:r>
              <a:rPr lang="en-US" altLang="zh-CN" sz="3200" dirty="0"/>
              <a:t>standards</a:t>
            </a:r>
            <a:r>
              <a:rPr lang="zh-CN" altLang="en-US" sz="3200" dirty="0"/>
              <a:t>）：就各个协议的作用达成一致，以便人们可以创建可以</a:t>
            </a:r>
            <a:r>
              <a:rPr lang="zh-CN" altLang="en-US" sz="3200" dirty="0">
                <a:solidFill>
                  <a:srgbClr val="FF0000"/>
                </a:solidFill>
              </a:rPr>
              <a:t>互操作</a:t>
            </a:r>
            <a:r>
              <a:rPr lang="zh-CN" altLang="en-US" sz="3200" dirty="0"/>
              <a:t>（</a:t>
            </a:r>
            <a:r>
              <a:rPr lang="en-US" altLang="zh-CN" sz="3200" dirty="0"/>
              <a:t>interoperate</a:t>
            </a:r>
            <a:r>
              <a:rPr lang="zh-CN" altLang="en-US" sz="3200" dirty="0"/>
              <a:t>）的系统和产品。例如以太网标准，</a:t>
            </a:r>
            <a:r>
              <a:rPr lang="en-US" altLang="zh-CN" sz="3200" dirty="0" err="1"/>
              <a:t>WiFi</a:t>
            </a:r>
            <a:r>
              <a:rPr lang="zh-CN" altLang="en-US" sz="3200" dirty="0"/>
              <a:t>标准等 （</a:t>
            </a:r>
            <a:r>
              <a:rPr lang="en-US" altLang="zh-CN" sz="3200" dirty="0"/>
              <a:t>e.g., HIS</a:t>
            </a:r>
            <a:r>
              <a:rPr lang="zh-CN" altLang="en-US" sz="3200" dirty="0"/>
              <a:t>）</a:t>
            </a:r>
            <a:endParaRPr lang="en-US" altLang="zh-CN" sz="3200" dirty="0"/>
          </a:p>
        </p:txBody>
      </p:sp>
    </p:spTree>
    <p:extLst>
      <p:ext uri="{BB962C8B-B14F-4D97-AF65-F5344CB8AC3E}">
        <p14:creationId xmlns:p14="http://schemas.microsoft.com/office/powerpoint/2010/main" val="6584625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6CB34C-694D-46AE-B652-364F7E502A42}"/>
              </a:ext>
            </a:extLst>
          </p:cNvPr>
          <p:cNvSpPr>
            <a:spLocks noGrp="1"/>
          </p:cNvSpPr>
          <p:nvPr>
            <p:ph type="title"/>
          </p:nvPr>
        </p:nvSpPr>
        <p:spPr/>
        <p:txBody>
          <a:bodyPr/>
          <a:lstStyle/>
          <a:p>
            <a:r>
              <a:rPr lang="zh-CN" altLang="en-US" dirty="0"/>
              <a:t>交通运输的例子</a:t>
            </a:r>
          </a:p>
        </p:txBody>
      </p:sp>
      <p:sp>
        <p:nvSpPr>
          <p:cNvPr id="3" name="内容占位符 2">
            <a:extLst>
              <a:ext uri="{FF2B5EF4-FFF2-40B4-BE49-F238E27FC236}">
                <a16:creationId xmlns:a16="http://schemas.microsoft.com/office/drawing/2014/main" id="{DCE6A402-F0C2-4175-9306-8205C1E0B28C}"/>
              </a:ext>
            </a:extLst>
          </p:cNvPr>
          <p:cNvSpPr>
            <a:spLocks noGrp="1"/>
          </p:cNvSpPr>
          <p:nvPr>
            <p:ph idx="1"/>
          </p:nvPr>
        </p:nvSpPr>
        <p:spPr/>
        <p:txBody>
          <a:bodyPr>
            <a:normAutofit/>
          </a:bodyPr>
          <a:lstStyle/>
          <a:p>
            <a:r>
              <a:rPr lang="zh-CN" altLang="en-US" sz="3200" dirty="0"/>
              <a:t>一家工厂需要将大量货物运送到数千公里外的目的地仓库。在工厂，首先依据运输便利性，将货物分解、打包，并装到卡车车队里面。然后每辆卡车都通过收费站之后，进入高速公路，在高速公路网络上选择行驶路线，行驶数千公里到达目的地仓库。在目的地仓库，将货物卸载下来，并与来自同一批次的其余货物重新分组，存放于仓库中</a:t>
            </a:r>
          </a:p>
        </p:txBody>
      </p:sp>
    </p:spTree>
    <p:extLst>
      <p:ext uri="{BB962C8B-B14F-4D97-AF65-F5344CB8AC3E}">
        <p14:creationId xmlns:p14="http://schemas.microsoft.com/office/powerpoint/2010/main" val="13279679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6CB34C-694D-46AE-B652-364F7E502A42}"/>
              </a:ext>
            </a:extLst>
          </p:cNvPr>
          <p:cNvSpPr>
            <a:spLocks noGrp="1"/>
          </p:cNvSpPr>
          <p:nvPr>
            <p:ph type="title"/>
          </p:nvPr>
        </p:nvSpPr>
        <p:spPr/>
        <p:txBody>
          <a:bodyPr/>
          <a:lstStyle/>
          <a:p>
            <a:r>
              <a:rPr lang="zh-CN" altLang="en-US" dirty="0"/>
              <a:t>类比</a:t>
            </a:r>
          </a:p>
        </p:txBody>
      </p:sp>
      <p:sp>
        <p:nvSpPr>
          <p:cNvPr id="3" name="内容占位符 2">
            <a:extLst>
              <a:ext uri="{FF2B5EF4-FFF2-40B4-BE49-F238E27FC236}">
                <a16:creationId xmlns:a16="http://schemas.microsoft.com/office/drawing/2014/main" id="{DCE6A402-F0C2-4175-9306-8205C1E0B28C}"/>
              </a:ext>
            </a:extLst>
          </p:cNvPr>
          <p:cNvSpPr>
            <a:spLocks noGrp="1"/>
          </p:cNvSpPr>
          <p:nvPr>
            <p:ph idx="1"/>
          </p:nvPr>
        </p:nvSpPr>
        <p:spPr/>
        <p:txBody>
          <a:bodyPr>
            <a:normAutofit/>
          </a:bodyPr>
          <a:lstStyle/>
          <a:p>
            <a:r>
              <a:rPr lang="zh-CN" altLang="en-US" sz="3200" dirty="0"/>
              <a:t>一家工厂（</a:t>
            </a:r>
            <a:r>
              <a:rPr lang="zh-CN" altLang="en-US" sz="3200" dirty="0">
                <a:solidFill>
                  <a:srgbClr val="FF0000"/>
                </a:solidFill>
              </a:rPr>
              <a:t>终端系统</a:t>
            </a:r>
            <a:r>
              <a:rPr lang="zh-CN" altLang="en-US" sz="3200" dirty="0"/>
              <a:t>）需要将大量货物（</a:t>
            </a:r>
            <a:r>
              <a:rPr lang="zh-CN" altLang="en-US" sz="3200" dirty="0">
                <a:solidFill>
                  <a:srgbClr val="FF0000"/>
                </a:solidFill>
              </a:rPr>
              <a:t>数据</a:t>
            </a:r>
            <a:r>
              <a:rPr lang="zh-CN" altLang="en-US" sz="3200" dirty="0"/>
              <a:t>）运送到数千公里外的目的地仓库（</a:t>
            </a:r>
            <a:r>
              <a:rPr lang="zh-CN" altLang="en-US" sz="3200" dirty="0">
                <a:solidFill>
                  <a:srgbClr val="FF0000"/>
                </a:solidFill>
              </a:rPr>
              <a:t>终端系统</a:t>
            </a:r>
            <a:r>
              <a:rPr lang="zh-CN" altLang="en-US" sz="3200" dirty="0"/>
              <a:t>）。在工厂（</a:t>
            </a:r>
            <a:r>
              <a:rPr lang="zh-CN" altLang="en-US" sz="3200" dirty="0">
                <a:solidFill>
                  <a:srgbClr val="FF0000"/>
                </a:solidFill>
              </a:rPr>
              <a:t>发送终端系统</a:t>
            </a:r>
            <a:r>
              <a:rPr lang="zh-CN" altLang="en-US" sz="3200" dirty="0"/>
              <a:t>），首先依据运输便利性，将货物分解、打包，并装到卡车（</a:t>
            </a:r>
            <a:r>
              <a:rPr lang="zh-CN" altLang="en-US" sz="3200" dirty="0">
                <a:solidFill>
                  <a:srgbClr val="FF0000"/>
                </a:solidFill>
              </a:rPr>
              <a:t>分组</a:t>
            </a:r>
            <a:r>
              <a:rPr lang="zh-CN" altLang="en-US" sz="3200" dirty="0"/>
              <a:t>）车队里面。然后每辆卡车都通过高速公路入口（</a:t>
            </a:r>
            <a:r>
              <a:rPr lang="zh-CN" altLang="en-US" sz="3200" dirty="0">
                <a:solidFill>
                  <a:srgbClr val="FF0000"/>
                </a:solidFill>
              </a:rPr>
              <a:t>分组交换机</a:t>
            </a:r>
            <a:r>
              <a:rPr lang="zh-CN" altLang="en-US" sz="3200" dirty="0"/>
              <a:t>）之后，进入高速公路（</a:t>
            </a:r>
            <a:r>
              <a:rPr lang="zh-CN" altLang="en-US" sz="3200" dirty="0">
                <a:solidFill>
                  <a:srgbClr val="FF0000"/>
                </a:solidFill>
              </a:rPr>
              <a:t>通信链路</a:t>
            </a:r>
            <a:r>
              <a:rPr lang="zh-CN" altLang="en-US" sz="3200" dirty="0"/>
              <a:t>），在高速公路网络上选择行驶路线，行驶数千公里到达目的地仓库。在目的地仓库（</a:t>
            </a:r>
            <a:r>
              <a:rPr lang="zh-CN" altLang="en-US" sz="3200" dirty="0">
                <a:solidFill>
                  <a:srgbClr val="FF0000"/>
                </a:solidFill>
              </a:rPr>
              <a:t>接收终端系统</a:t>
            </a:r>
            <a:r>
              <a:rPr lang="zh-CN" altLang="en-US" sz="3200" dirty="0"/>
              <a:t>），将货物卸载下来，并与来自同一批次的其余货物重新分组，存放于仓库中</a:t>
            </a:r>
          </a:p>
        </p:txBody>
      </p:sp>
    </p:spTree>
    <p:extLst>
      <p:ext uri="{BB962C8B-B14F-4D97-AF65-F5344CB8AC3E}">
        <p14:creationId xmlns:p14="http://schemas.microsoft.com/office/powerpoint/2010/main" val="20866733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因特网的定义：服务描述</a:t>
            </a:r>
          </a:p>
        </p:txBody>
      </p:sp>
      <p:sp>
        <p:nvSpPr>
          <p:cNvPr id="3" name="内容占位符 2">
            <a:extLst>
              <a:ext uri="{FF2B5EF4-FFF2-40B4-BE49-F238E27FC236}">
                <a16:creationId xmlns:a16="http://schemas.microsoft.com/office/drawing/2014/main" id="{835F693D-A6F1-472A-A94F-E43E4B82E236}"/>
              </a:ext>
            </a:extLst>
          </p:cNvPr>
          <p:cNvSpPr>
            <a:spLocks noGrp="1"/>
          </p:cNvSpPr>
          <p:nvPr>
            <p:ph idx="1"/>
          </p:nvPr>
        </p:nvSpPr>
        <p:spPr/>
        <p:txBody>
          <a:bodyPr>
            <a:normAutofit lnSpcReduction="10000"/>
          </a:bodyPr>
          <a:lstStyle/>
          <a:p>
            <a:r>
              <a:rPr lang="zh-CN" altLang="en-US" sz="3200" dirty="0">
                <a:solidFill>
                  <a:srgbClr val="FF0000"/>
                </a:solidFill>
              </a:rPr>
              <a:t>因特网</a:t>
            </a:r>
            <a:r>
              <a:rPr lang="zh-CN" altLang="en-US" sz="3200" dirty="0"/>
              <a:t>（</a:t>
            </a:r>
            <a:r>
              <a:rPr lang="en-US" altLang="zh-CN" sz="3200" dirty="0"/>
              <a:t>Internet</a:t>
            </a:r>
            <a:r>
              <a:rPr lang="zh-CN" altLang="en-US" sz="3200" dirty="0"/>
              <a:t>）：允许</a:t>
            </a:r>
            <a:r>
              <a:rPr lang="zh-CN" altLang="en-US" sz="3200" dirty="0">
                <a:solidFill>
                  <a:srgbClr val="FF0000"/>
                </a:solidFill>
              </a:rPr>
              <a:t>分布式应用程序</a:t>
            </a:r>
            <a:r>
              <a:rPr lang="zh-CN" altLang="en-US" sz="3200" dirty="0"/>
              <a:t>（</a:t>
            </a:r>
            <a:r>
              <a:rPr lang="en-US" altLang="zh-CN" sz="3200" dirty="0"/>
              <a:t>distributed application</a:t>
            </a:r>
            <a:r>
              <a:rPr lang="zh-CN" altLang="en-US" sz="3200" dirty="0"/>
              <a:t>）运行在它的终端系统上，使得彼此能够交换数据</a:t>
            </a:r>
            <a:endParaRPr lang="en-US" altLang="zh-CN" sz="3200" dirty="0"/>
          </a:p>
          <a:p>
            <a:r>
              <a:rPr lang="zh-CN" altLang="en-US" sz="3200" dirty="0"/>
              <a:t>应用程序：传统应用程序包括电子邮件和</a:t>
            </a:r>
            <a:r>
              <a:rPr lang="en-US" altLang="zh-CN" sz="3200" dirty="0"/>
              <a:t>Web</a:t>
            </a:r>
            <a:r>
              <a:rPr lang="zh-CN" altLang="en-US" sz="3200" dirty="0"/>
              <a:t>冲浪。现代应用程序包括，在移动智能手机和平板电脑上运行的，音乐流、电影、在线社交、游戏、基于位置的推荐系统等。</a:t>
            </a:r>
            <a:r>
              <a:rPr lang="zh-CN" altLang="en-US" sz="3200" dirty="0">
                <a:solidFill>
                  <a:srgbClr val="FF0000"/>
                </a:solidFill>
              </a:rPr>
              <a:t>分布式</a:t>
            </a:r>
            <a:r>
              <a:rPr lang="zh-CN" altLang="en-US" sz="3200" dirty="0"/>
              <a:t>意味着，它们涉及相互交换数据的多个终端系统</a:t>
            </a:r>
            <a:endParaRPr lang="en-US" altLang="zh-CN" sz="3200" dirty="0"/>
          </a:p>
          <a:p>
            <a:r>
              <a:rPr lang="zh-CN" altLang="en-US" sz="3200" dirty="0"/>
              <a:t>应用程序的运行：在</a:t>
            </a:r>
            <a:r>
              <a:rPr lang="zh-CN" altLang="en-US" sz="3200" dirty="0">
                <a:solidFill>
                  <a:srgbClr val="FF0000"/>
                </a:solidFill>
              </a:rPr>
              <a:t>终端系统</a:t>
            </a:r>
            <a:r>
              <a:rPr lang="zh-CN" altLang="en-US" sz="3200" dirty="0"/>
              <a:t>上运行，而非在分组交换机上运行</a:t>
            </a:r>
            <a:endParaRPr lang="en-US" altLang="zh-CN" sz="3200" dirty="0"/>
          </a:p>
        </p:txBody>
      </p:sp>
    </p:spTree>
    <p:extLst>
      <p:ext uri="{BB962C8B-B14F-4D97-AF65-F5344CB8AC3E}">
        <p14:creationId xmlns:p14="http://schemas.microsoft.com/office/powerpoint/2010/main" val="29070299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业务</a:t>
            </a:r>
            <a:r>
              <a:rPr lang="en-US" altLang="zh-CN" dirty="0"/>
              <a:t>/</a:t>
            </a:r>
            <a:r>
              <a:rPr lang="zh-CN" altLang="en-US" dirty="0"/>
              <a:t>服务视角</a:t>
            </a:r>
          </a:p>
        </p:txBody>
      </p:sp>
      <p:sp>
        <p:nvSpPr>
          <p:cNvPr id="3" name="内容占位符 2">
            <a:extLst>
              <a:ext uri="{FF2B5EF4-FFF2-40B4-BE49-F238E27FC236}">
                <a16:creationId xmlns:a16="http://schemas.microsoft.com/office/drawing/2014/main" id="{835F693D-A6F1-472A-A94F-E43E4B82E236}"/>
              </a:ext>
            </a:extLst>
          </p:cNvPr>
          <p:cNvSpPr>
            <a:spLocks noGrp="1"/>
          </p:cNvSpPr>
          <p:nvPr>
            <p:ph idx="1"/>
          </p:nvPr>
        </p:nvSpPr>
        <p:spPr>
          <a:xfrm>
            <a:off x="838200" y="1825624"/>
            <a:ext cx="10515600" cy="4803775"/>
          </a:xfrm>
        </p:spPr>
        <p:txBody>
          <a:bodyPr>
            <a:normAutofit fontScale="92500" lnSpcReduction="10000"/>
          </a:bodyPr>
          <a:lstStyle/>
          <a:p>
            <a:r>
              <a:rPr lang="zh-CN" altLang="en-US" sz="3200" dirty="0">
                <a:solidFill>
                  <a:srgbClr val="FF0000"/>
                </a:solidFill>
              </a:rPr>
              <a:t>因特网</a:t>
            </a:r>
            <a:r>
              <a:rPr lang="zh-CN" altLang="en-US" sz="3200" dirty="0"/>
              <a:t>（</a:t>
            </a:r>
            <a:r>
              <a:rPr lang="en-US" altLang="zh-CN" sz="3200" dirty="0"/>
              <a:t>Internet</a:t>
            </a:r>
            <a:r>
              <a:rPr lang="zh-CN" altLang="en-US" sz="3200" dirty="0"/>
              <a:t>）：它作为</a:t>
            </a:r>
            <a:r>
              <a:rPr lang="zh-CN" altLang="en-US" sz="3200" dirty="0">
                <a:solidFill>
                  <a:srgbClr val="FF0000"/>
                </a:solidFill>
              </a:rPr>
              <a:t>基础设施</a:t>
            </a:r>
            <a:r>
              <a:rPr lang="zh-CN" altLang="en-US" sz="3200" dirty="0"/>
              <a:t>，允许新的</a:t>
            </a:r>
            <a:r>
              <a:rPr lang="zh-CN" altLang="en-US" sz="3200" dirty="0">
                <a:solidFill>
                  <a:srgbClr val="FF0000"/>
                </a:solidFill>
              </a:rPr>
              <a:t>应用程序</a:t>
            </a:r>
            <a:r>
              <a:rPr lang="zh-CN" altLang="en-US" sz="3200" dirty="0"/>
              <a:t>不断地被开发和配置。因此，因特网具体构成部件的发展，日益由新应用程序的</a:t>
            </a:r>
            <a:r>
              <a:rPr lang="zh-CN" altLang="en-US" sz="3200" dirty="0">
                <a:solidFill>
                  <a:srgbClr val="FF0000"/>
                </a:solidFill>
              </a:rPr>
              <a:t>需求</a:t>
            </a:r>
            <a:r>
              <a:rPr lang="zh-CN" altLang="en-US" sz="3200" dirty="0"/>
              <a:t>所驱动</a:t>
            </a:r>
            <a:endParaRPr lang="en-US" altLang="zh-CN" sz="3200" dirty="0"/>
          </a:p>
          <a:p>
            <a:r>
              <a:rPr lang="zh-CN" altLang="en-US" sz="3200" dirty="0"/>
              <a:t>应用程序：可以根据实际业务需求，使用诸如</a:t>
            </a:r>
            <a:r>
              <a:rPr lang="en-US" altLang="zh-CN" sz="3200" dirty="0"/>
              <a:t>Java</a:t>
            </a:r>
            <a:r>
              <a:rPr lang="zh-CN" altLang="en-US" sz="3200" dirty="0"/>
              <a:t>，</a:t>
            </a:r>
            <a:r>
              <a:rPr lang="en-US" altLang="zh-CN" sz="3200" dirty="0"/>
              <a:t>C</a:t>
            </a:r>
            <a:r>
              <a:rPr lang="zh-CN" altLang="en-US" sz="3200" dirty="0"/>
              <a:t>或</a:t>
            </a:r>
            <a:r>
              <a:rPr lang="en-US" altLang="zh-CN" sz="3200" dirty="0"/>
              <a:t>Python</a:t>
            </a:r>
            <a:r>
              <a:rPr lang="zh-CN" altLang="en-US" sz="3200" dirty="0"/>
              <a:t>来开发和配置</a:t>
            </a:r>
            <a:endParaRPr lang="en-US" altLang="zh-CN" sz="3200" dirty="0"/>
          </a:p>
          <a:p>
            <a:r>
              <a:rPr lang="zh-CN" altLang="en-US" sz="3200" dirty="0">
                <a:solidFill>
                  <a:srgbClr val="FF0000"/>
                </a:solidFill>
              </a:rPr>
              <a:t>套接字</a:t>
            </a:r>
            <a:r>
              <a:rPr lang="zh-CN" altLang="en-US" sz="3200" dirty="0"/>
              <a:t>（</a:t>
            </a:r>
            <a:r>
              <a:rPr lang="en-US" altLang="zh-CN" sz="3200" dirty="0"/>
              <a:t>socket</a:t>
            </a:r>
            <a:r>
              <a:rPr lang="zh-CN" altLang="en-US" sz="3200" dirty="0"/>
              <a:t>）：多数应用程序由通信进程（</a:t>
            </a:r>
            <a:r>
              <a:rPr lang="en-US" altLang="zh-CN" sz="3200" dirty="0"/>
              <a:t>process</a:t>
            </a:r>
            <a:r>
              <a:rPr lang="zh-CN" altLang="en-US" sz="3200" dirty="0"/>
              <a:t>）对组成，每对进程相互发送报文（分组）。进程通过它的套接字在网络上发送和接收报文</a:t>
            </a:r>
            <a:endParaRPr lang="en-US" altLang="zh-CN" sz="3200" dirty="0"/>
          </a:p>
          <a:p>
            <a:r>
              <a:rPr lang="zh-CN" altLang="en-US" sz="3200" dirty="0"/>
              <a:t>由于套接字是在网络上建立应用程序的可编程接口，因此套接字也被称为应用程序和网络之间的</a:t>
            </a:r>
            <a:r>
              <a:rPr lang="zh-CN" altLang="en-US" sz="3200" dirty="0">
                <a:solidFill>
                  <a:srgbClr val="FF0000"/>
                </a:solidFill>
              </a:rPr>
              <a:t>应用程序编程接口</a:t>
            </a:r>
            <a:r>
              <a:rPr lang="zh-CN" altLang="en-US" sz="3200" dirty="0"/>
              <a:t>（</a:t>
            </a:r>
            <a:r>
              <a:rPr lang="en-US" altLang="zh-CN" sz="3200" dirty="0"/>
              <a:t>application programming interface, API</a:t>
            </a:r>
            <a:r>
              <a:rPr lang="zh-CN" altLang="en-US" sz="3200" dirty="0"/>
              <a:t>）</a:t>
            </a:r>
            <a:endParaRPr lang="en-US" altLang="zh-CN" sz="3200" dirty="0"/>
          </a:p>
          <a:p>
            <a:endParaRPr lang="en-US" altLang="zh-CN" sz="3200" dirty="0"/>
          </a:p>
        </p:txBody>
      </p:sp>
    </p:spTree>
    <p:extLst>
      <p:ext uri="{BB962C8B-B14F-4D97-AF65-F5344CB8AC3E}">
        <p14:creationId xmlns:p14="http://schemas.microsoft.com/office/powerpoint/2010/main" val="3417023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874815" y="2641600"/>
            <a:ext cx="6409905" cy="1229118"/>
          </a:xfrm>
        </p:spPr>
        <p:txBody>
          <a:bodyPr vert="horz" lIns="91440" tIns="45720" rIns="91440" bIns="45720" rtlCol="0" anchor="b">
            <a:normAutofit/>
          </a:bodyPr>
          <a:lstStyle/>
          <a:p>
            <a:pPr algn="ctr"/>
            <a:r>
              <a:rPr lang="zh-CN" altLang="en-US" kern="1200" dirty="0">
                <a:solidFill>
                  <a:schemeClr val="tx1"/>
                </a:solidFill>
                <a:latin typeface="+mj-lt"/>
                <a:ea typeface="+mj-ea"/>
                <a:cs typeface="+mj-cs"/>
              </a:rPr>
              <a:t>一、理解</a:t>
            </a:r>
            <a:r>
              <a:rPr lang="en-US" altLang="zh-CN" kern="1200" dirty="0">
                <a:solidFill>
                  <a:schemeClr val="tx1"/>
                </a:solidFill>
                <a:latin typeface="+mj-lt"/>
                <a:ea typeface="+mj-ea"/>
                <a:cs typeface="+mj-cs"/>
              </a:rPr>
              <a:t>IT</a:t>
            </a:r>
            <a:r>
              <a:rPr lang="zh-CN" altLang="en-US" kern="1200" dirty="0">
                <a:solidFill>
                  <a:schemeClr val="tx1"/>
                </a:solidFill>
                <a:latin typeface="+mj-lt"/>
                <a:ea typeface="+mj-ea"/>
                <a:cs typeface="+mj-cs"/>
              </a:rPr>
              <a:t>成功</a:t>
            </a:r>
          </a:p>
        </p:txBody>
      </p:sp>
      <p:sp>
        <p:nvSpPr>
          <p:cNvPr id="11" name="Freeform: Shape 1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5" name="Freeform: Shape 1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8674593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388A-A2F1-4296-BBDD-4E1B98CDD3B1}"/>
              </a:ext>
            </a:extLst>
          </p:cNvPr>
          <p:cNvSpPr>
            <a:spLocks noGrp="1"/>
          </p:cNvSpPr>
          <p:nvPr>
            <p:ph type="title"/>
          </p:nvPr>
        </p:nvSpPr>
        <p:spPr/>
        <p:txBody>
          <a:bodyPr/>
          <a:lstStyle/>
          <a:p>
            <a:r>
              <a:rPr lang="zh-CN" altLang="en-US" dirty="0"/>
              <a:t>两类服务</a:t>
            </a:r>
          </a:p>
        </p:txBody>
      </p:sp>
      <p:sp>
        <p:nvSpPr>
          <p:cNvPr id="3" name="内容占位符 2">
            <a:extLst>
              <a:ext uri="{FF2B5EF4-FFF2-40B4-BE49-F238E27FC236}">
                <a16:creationId xmlns:a16="http://schemas.microsoft.com/office/drawing/2014/main" id="{835F693D-A6F1-472A-A94F-E43E4B82E236}"/>
              </a:ext>
            </a:extLst>
          </p:cNvPr>
          <p:cNvSpPr>
            <a:spLocks noGrp="1"/>
          </p:cNvSpPr>
          <p:nvPr>
            <p:ph idx="1"/>
          </p:nvPr>
        </p:nvSpPr>
        <p:spPr>
          <a:xfrm>
            <a:off x="838200" y="1825624"/>
            <a:ext cx="10515600" cy="4803775"/>
          </a:xfrm>
        </p:spPr>
        <p:txBody>
          <a:bodyPr>
            <a:normAutofit/>
          </a:bodyPr>
          <a:lstStyle/>
          <a:p>
            <a:r>
              <a:rPr lang="zh-CN" altLang="en-US" sz="3200" dirty="0">
                <a:solidFill>
                  <a:srgbClr val="FF0000"/>
                </a:solidFill>
              </a:rPr>
              <a:t>面向连接的可靠服务</a:t>
            </a:r>
            <a:r>
              <a:rPr lang="zh-CN" altLang="en-US" sz="3200" dirty="0"/>
              <a:t>（</a:t>
            </a:r>
            <a:r>
              <a:rPr lang="en-US" altLang="zh-CN" sz="3200" dirty="0"/>
              <a:t>connection-oriented reliable service</a:t>
            </a:r>
            <a:r>
              <a:rPr lang="zh-CN" altLang="en-US" sz="3200" dirty="0"/>
              <a:t>）：确保从发送方到接收方传输的数据，最终按顺序、完整地交付给接收方</a:t>
            </a:r>
            <a:endParaRPr lang="en-US" altLang="zh-CN" sz="3200" dirty="0"/>
          </a:p>
          <a:p>
            <a:r>
              <a:rPr lang="zh-CN" altLang="en-US" sz="3200" dirty="0"/>
              <a:t>重要特性：可靠数据传送（</a:t>
            </a:r>
            <a:r>
              <a:rPr lang="en-US" altLang="zh-CN" sz="3200" dirty="0"/>
              <a:t>reliable data transfer</a:t>
            </a:r>
            <a:r>
              <a:rPr lang="zh-CN" altLang="en-US" sz="3200" dirty="0"/>
              <a:t>）、流控制（</a:t>
            </a:r>
            <a:r>
              <a:rPr lang="en-US" altLang="zh-CN" sz="3200" dirty="0"/>
              <a:t>flow control</a:t>
            </a:r>
            <a:r>
              <a:rPr lang="zh-CN" altLang="en-US" sz="3200" dirty="0"/>
              <a:t>）、拥塞控制（</a:t>
            </a:r>
            <a:r>
              <a:rPr lang="en-US" altLang="zh-CN" sz="3200" dirty="0"/>
              <a:t>congestion control</a:t>
            </a:r>
            <a:r>
              <a:rPr lang="zh-CN" altLang="en-US" sz="3200" dirty="0"/>
              <a:t>）</a:t>
            </a:r>
            <a:endParaRPr lang="en-US" altLang="zh-CN" sz="3200" dirty="0"/>
          </a:p>
          <a:p>
            <a:r>
              <a:rPr lang="zh-CN" altLang="en-US" sz="3200" dirty="0">
                <a:solidFill>
                  <a:srgbClr val="FF0000"/>
                </a:solidFill>
              </a:rPr>
              <a:t>无连接的不可靠服务</a:t>
            </a:r>
            <a:r>
              <a:rPr lang="zh-CN" altLang="en-US" sz="3200" dirty="0"/>
              <a:t>（</a:t>
            </a:r>
            <a:r>
              <a:rPr lang="en-US" altLang="zh-CN" sz="3200" dirty="0"/>
              <a:t>connectionless unreliable service</a:t>
            </a:r>
            <a:r>
              <a:rPr lang="zh-CN" altLang="en-US" sz="3200" dirty="0"/>
              <a:t>）：不对最终交付做任何担保</a:t>
            </a:r>
            <a:endParaRPr lang="en-US" altLang="zh-CN" sz="3200" dirty="0"/>
          </a:p>
          <a:p>
            <a:endParaRPr lang="en-US" altLang="zh-CN" sz="3200" dirty="0"/>
          </a:p>
          <a:p>
            <a:pPr marL="0" indent="0">
              <a:buNone/>
            </a:pPr>
            <a:r>
              <a:rPr lang="zh-CN" altLang="en-US" sz="3200" dirty="0"/>
              <a:t>讨论：哪类服务更加合适？</a:t>
            </a:r>
            <a:endParaRPr lang="en-US" altLang="zh-CN" sz="3200" dirty="0"/>
          </a:p>
        </p:txBody>
      </p:sp>
    </p:spTree>
    <p:extLst>
      <p:ext uri="{BB962C8B-B14F-4D97-AF65-F5344CB8AC3E}">
        <p14:creationId xmlns:p14="http://schemas.microsoft.com/office/powerpoint/2010/main" val="9737621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48E273-1FF1-419D-AE60-3225AA028953}"/>
              </a:ext>
            </a:extLst>
          </p:cNvPr>
          <p:cNvSpPr>
            <a:spLocks noGrp="1"/>
          </p:cNvSpPr>
          <p:nvPr>
            <p:ph type="title"/>
          </p:nvPr>
        </p:nvSpPr>
        <p:spPr/>
        <p:txBody>
          <a:bodyPr/>
          <a:lstStyle/>
          <a:p>
            <a:r>
              <a:rPr lang="en-US" altLang="zh-CN" dirty="0"/>
              <a:t>Internet</a:t>
            </a:r>
            <a:r>
              <a:rPr lang="zh-CN" altLang="en-US" dirty="0"/>
              <a:t>定义回顾</a:t>
            </a:r>
          </a:p>
        </p:txBody>
      </p:sp>
      <p:sp>
        <p:nvSpPr>
          <p:cNvPr id="3" name="文本占位符 2">
            <a:extLst>
              <a:ext uri="{FF2B5EF4-FFF2-40B4-BE49-F238E27FC236}">
                <a16:creationId xmlns:a16="http://schemas.microsoft.com/office/drawing/2014/main" id="{BE56AE35-A87B-456E-A168-2A999BFB6244}"/>
              </a:ext>
            </a:extLst>
          </p:cNvPr>
          <p:cNvSpPr>
            <a:spLocks noGrp="1"/>
          </p:cNvSpPr>
          <p:nvPr>
            <p:ph type="body" idx="1"/>
          </p:nvPr>
        </p:nvSpPr>
        <p:spPr/>
        <p:txBody>
          <a:bodyPr>
            <a:normAutofit/>
          </a:bodyPr>
          <a:lstStyle/>
          <a:p>
            <a:r>
              <a:rPr lang="zh-CN" altLang="en-US" sz="3200" dirty="0"/>
              <a:t>构成描述</a:t>
            </a:r>
          </a:p>
        </p:txBody>
      </p:sp>
      <p:sp>
        <p:nvSpPr>
          <p:cNvPr id="4" name="内容占位符 3">
            <a:extLst>
              <a:ext uri="{FF2B5EF4-FFF2-40B4-BE49-F238E27FC236}">
                <a16:creationId xmlns:a16="http://schemas.microsoft.com/office/drawing/2014/main" id="{0CE7FDC5-0854-4C5E-87C0-35A04CA4ECD2}"/>
              </a:ext>
            </a:extLst>
          </p:cNvPr>
          <p:cNvSpPr>
            <a:spLocks noGrp="1"/>
          </p:cNvSpPr>
          <p:nvPr>
            <p:ph sz="half" idx="2"/>
          </p:nvPr>
        </p:nvSpPr>
        <p:spPr/>
        <p:txBody>
          <a:bodyPr>
            <a:normAutofit/>
          </a:bodyPr>
          <a:lstStyle/>
          <a:p>
            <a:r>
              <a:rPr lang="zh-CN" altLang="en-US" sz="3200" dirty="0"/>
              <a:t>终端系统</a:t>
            </a:r>
            <a:endParaRPr lang="en-US" altLang="zh-CN" sz="3200" dirty="0"/>
          </a:p>
          <a:p>
            <a:r>
              <a:rPr lang="zh-CN" altLang="en-US" sz="3200" dirty="0"/>
              <a:t>分组交换机</a:t>
            </a:r>
            <a:endParaRPr lang="en-US" altLang="zh-CN" sz="3200" dirty="0"/>
          </a:p>
          <a:p>
            <a:pPr lvl="1"/>
            <a:r>
              <a:rPr lang="zh-CN" altLang="en-US" dirty="0"/>
              <a:t>路由器、链路层交换机</a:t>
            </a:r>
            <a:endParaRPr lang="en-US" altLang="zh-CN" dirty="0"/>
          </a:p>
          <a:p>
            <a:r>
              <a:rPr lang="zh-CN" altLang="en-US" sz="3200" dirty="0"/>
              <a:t>通信链路</a:t>
            </a:r>
            <a:endParaRPr lang="en-US" altLang="zh-CN" sz="3200" dirty="0"/>
          </a:p>
          <a:p>
            <a:r>
              <a:rPr lang="en-US" altLang="zh-CN" sz="3200" dirty="0"/>
              <a:t>ISP</a:t>
            </a:r>
          </a:p>
          <a:p>
            <a:r>
              <a:rPr lang="zh-CN" altLang="en-US" sz="3200" dirty="0"/>
              <a:t>协议和标准</a:t>
            </a:r>
          </a:p>
        </p:txBody>
      </p:sp>
      <p:sp>
        <p:nvSpPr>
          <p:cNvPr id="5" name="文本占位符 4">
            <a:extLst>
              <a:ext uri="{FF2B5EF4-FFF2-40B4-BE49-F238E27FC236}">
                <a16:creationId xmlns:a16="http://schemas.microsoft.com/office/drawing/2014/main" id="{51895271-13CD-473D-AB7E-62EA2EFB65C5}"/>
              </a:ext>
            </a:extLst>
          </p:cNvPr>
          <p:cNvSpPr>
            <a:spLocks noGrp="1"/>
          </p:cNvSpPr>
          <p:nvPr>
            <p:ph type="body" sz="quarter" idx="3"/>
          </p:nvPr>
        </p:nvSpPr>
        <p:spPr/>
        <p:txBody>
          <a:bodyPr>
            <a:normAutofit/>
          </a:bodyPr>
          <a:lstStyle/>
          <a:p>
            <a:r>
              <a:rPr lang="zh-CN" altLang="en-US" sz="3200" dirty="0"/>
              <a:t>服务描述</a:t>
            </a:r>
          </a:p>
        </p:txBody>
      </p:sp>
      <p:sp>
        <p:nvSpPr>
          <p:cNvPr id="6" name="内容占位符 5">
            <a:extLst>
              <a:ext uri="{FF2B5EF4-FFF2-40B4-BE49-F238E27FC236}">
                <a16:creationId xmlns:a16="http://schemas.microsoft.com/office/drawing/2014/main" id="{CA07FEB7-5BB0-485B-8CAA-1F27B378FB2E}"/>
              </a:ext>
            </a:extLst>
          </p:cNvPr>
          <p:cNvSpPr>
            <a:spLocks noGrp="1"/>
          </p:cNvSpPr>
          <p:nvPr>
            <p:ph sz="quarter" idx="4"/>
          </p:nvPr>
        </p:nvSpPr>
        <p:spPr/>
        <p:txBody>
          <a:bodyPr>
            <a:normAutofit/>
          </a:bodyPr>
          <a:lstStyle/>
          <a:p>
            <a:r>
              <a:rPr lang="zh-CN" altLang="en-US" sz="3200" dirty="0"/>
              <a:t>基础设施</a:t>
            </a:r>
            <a:endParaRPr lang="en-US" altLang="zh-CN" sz="3200" dirty="0"/>
          </a:p>
          <a:p>
            <a:r>
              <a:rPr lang="zh-CN" altLang="en-US" sz="3200" dirty="0">
                <a:solidFill>
                  <a:srgbClr val="FF0000"/>
                </a:solidFill>
              </a:rPr>
              <a:t>应用程序</a:t>
            </a:r>
            <a:endParaRPr lang="en-US" altLang="zh-CN" sz="3200" dirty="0">
              <a:solidFill>
                <a:srgbClr val="FF0000"/>
              </a:solidFill>
            </a:endParaRPr>
          </a:p>
          <a:p>
            <a:pPr lvl="1"/>
            <a:r>
              <a:rPr lang="zh-CN" altLang="en-US" sz="2800" dirty="0"/>
              <a:t>套接字</a:t>
            </a:r>
            <a:r>
              <a:rPr lang="en-US" altLang="zh-CN" sz="2800" dirty="0"/>
              <a:t>/API</a:t>
            </a:r>
          </a:p>
          <a:p>
            <a:r>
              <a:rPr lang="zh-CN" altLang="en-US" sz="3200" dirty="0"/>
              <a:t>连接服务</a:t>
            </a:r>
            <a:endParaRPr lang="en-US" altLang="zh-CN" sz="3200" dirty="0"/>
          </a:p>
          <a:p>
            <a:pPr lvl="1"/>
            <a:r>
              <a:rPr lang="zh-CN" altLang="en-US" sz="2800" dirty="0"/>
              <a:t>面向连接的可靠服务</a:t>
            </a:r>
            <a:endParaRPr lang="en-US" altLang="zh-CN" sz="2800" dirty="0"/>
          </a:p>
          <a:p>
            <a:pPr lvl="1"/>
            <a:r>
              <a:rPr lang="zh-CN" altLang="en-US" sz="2800" dirty="0"/>
              <a:t>无连接的不可靠服务</a:t>
            </a:r>
            <a:endParaRPr lang="en-US" altLang="zh-CN" sz="2800" dirty="0"/>
          </a:p>
          <a:p>
            <a:pPr lvl="1"/>
            <a:endParaRPr lang="en-US" altLang="zh-CN" sz="2800" dirty="0"/>
          </a:p>
        </p:txBody>
      </p:sp>
    </p:spTree>
    <p:extLst>
      <p:ext uri="{BB962C8B-B14F-4D97-AF65-F5344CB8AC3E}">
        <p14:creationId xmlns:p14="http://schemas.microsoft.com/office/powerpoint/2010/main" val="33016311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BC1CF5-415C-4DAE-B2C2-A8BF9A1D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8" name="Freeform 5">
            <a:extLst>
              <a:ext uri="{FF2B5EF4-FFF2-40B4-BE49-F238E27FC236}">
                <a16:creationId xmlns:a16="http://schemas.microsoft.com/office/drawing/2014/main" id="{6C651D0D-A2E7-46B3-BEEA-71161FCA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0" name="Freeform 6">
            <a:extLst>
              <a:ext uri="{FF2B5EF4-FFF2-40B4-BE49-F238E27FC236}">
                <a16:creationId xmlns:a16="http://schemas.microsoft.com/office/drawing/2014/main" id="{9CBEA7DB-1BAC-4A39-817B-82928B7F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2" name="Freeform 7">
            <a:extLst>
              <a:ext uri="{FF2B5EF4-FFF2-40B4-BE49-F238E27FC236}">
                <a16:creationId xmlns:a16="http://schemas.microsoft.com/office/drawing/2014/main" id="{EADF9EA0-3A2A-4F0A-9C86-FBAB53E9C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34" name="Rectangle 8">
            <a:extLst>
              <a:ext uri="{FF2B5EF4-FFF2-40B4-BE49-F238E27FC236}">
                <a16:creationId xmlns:a16="http://schemas.microsoft.com/office/drawing/2014/main" id="{A30A2C81-7CE8-4A85-9E15-548E7F466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58859" y="1118007"/>
            <a:ext cx="563429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E02C7EB4-A87D-4B94-9083-65C8CACEE1BD}"/>
              </a:ext>
            </a:extLst>
          </p:cNvPr>
          <p:cNvSpPr>
            <a:spLocks noGrp="1"/>
          </p:cNvSpPr>
          <p:nvPr>
            <p:ph type="title"/>
          </p:nvPr>
        </p:nvSpPr>
        <p:spPr>
          <a:xfrm>
            <a:off x="1570455" y="1426969"/>
            <a:ext cx="5158973" cy="3005883"/>
          </a:xfrm>
        </p:spPr>
        <p:txBody>
          <a:bodyPr vert="horz" lIns="91440" tIns="45720" rIns="91440" bIns="45720" rtlCol="0" anchor="b">
            <a:normAutofit/>
          </a:bodyPr>
          <a:lstStyle/>
          <a:p>
            <a:r>
              <a:rPr lang="en-US" altLang="zh-CN" sz="5400" dirty="0">
                <a:solidFill>
                  <a:srgbClr val="FFFFFF"/>
                </a:solidFill>
              </a:rPr>
              <a:t>2</a:t>
            </a:r>
            <a:r>
              <a:rPr lang="en-US" altLang="zh-CN" sz="5400" kern="1200" dirty="0">
                <a:solidFill>
                  <a:srgbClr val="FFFFFF"/>
                </a:solidFill>
                <a:latin typeface="+mj-lt"/>
                <a:ea typeface="+mj-ea"/>
                <a:cs typeface="+mj-cs"/>
              </a:rPr>
              <a:t> </a:t>
            </a:r>
            <a:r>
              <a:rPr lang="zh-CN" altLang="en-US" sz="5400" kern="1200" dirty="0">
                <a:solidFill>
                  <a:srgbClr val="FFFFFF"/>
                </a:solidFill>
                <a:latin typeface="+mj-lt"/>
                <a:ea typeface="+mj-ea"/>
                <a:cs typeface="+mj-cs"/>
              </a:rPr>
              <a:t>网络边缘</a:t>
            </a:r>
          </a:p>
        </p:txBody>
      </p:sp>
      <p:pic>
        <p:nvPicPr>
          <p:cNvPr id="6" name="Graphic 5">
            <a:extLst>
              <a:ext uri="{FF2B5EF4-FFF2-40B4-BE49-F238E27FC236}">
                <a16:creationId xmlns:a16="http://schemas.microsoft.com/office/drawing/2014/main" id="{548DE9DB-2D8E-445B-A05E-DDB70F9C7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6518" y="1518980"/>
            <a:ext cx="3966906" cy="3966906"/>
          </a:xfrm>
          <a:prstGeom prst="rect">
            <a:avLst/>
          </a:prstGeom>
        </p:spPr>
      </p:pic>
    </p:spTree>
    <p:extLst>
      <p:ext uri="{BB962C8B-B14F-4D97-AF65-F5344CB8AC3E}">
        <p14:creationId xmlns:p14="http://schemas.microsoft.com/office/powerpoint/2010/main" val="12430920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73B33-CDC6-4A3C-A064-28E2FEFDB807}"/>
              </a:ext>
            </a:extLst>
          </p:cNvPr>
          <p:cNvSpPr>
            <a:spLocks noGrp="1"/>
          </p:cNvSpPr>
          <p:nvPr>
            <p:ph type="title"/>
          </p:nvPr>
        </p:nvSpPr>
        <p:spPr/>
        <p:txBody>
          <a:bodyPr/>
          <a:lstStyle/>
          <a:p>
            <a:r>
              <a:rPr lang="zh-CN" altLang="en-US" dirty="0"/>
              <a:t>网络边缘</a:t>
            </a:r>
          </a:p>
        </p:txBody>
      </p:sp>
      <p:sp>
        <p:nvSpPr>
          <p:cNvPr id="3" name="内容占位符 2">
            <a:extLst>
              <a:ext uri="{FF2B5EF4-FFF2-40B4-BE49-F238E27FC236}">
                <a16:creationId xmlns:a16="http://schemas.microsoft.com/office/drawing/2014/main" id="{B6DEE52C-03AF-4869-8F0F-BAF3AE4FF9B7}"/>
              </a:ext>
            </a:extLst>
          </p:cNvPr>
          <p:cNvSpPr>
            <a:spLocks noGrp="1"/>
          </p:cNvSpPr>
          <p:nvPr>
            <p:ph idx="1"/>
          </p:nvPr>
        </p:nvSpPr>
        <p:spPr/>
        <p:txBody>
          <a:bodyPr>
            <a:normAutofit/>
          </a:bodyPr>
          <a:lstStyle/>
          <a:p>
            <a:pPr marL="514350" indent="-514350">
              <a:buFont typeface="+mj-lt"/>
              <a:buAutoNum type="arabicPeriod"/>
            </a:pPr>
            <a:r>
              <a:rPr lang="zh-CN" altLang="en-US" sz="3600" dirty="0"/>
              <a:t>接入网</a:t>
            </a:r>
            <a:endParaRPr lang="en-US" altLang="zh-CN" sz="3600" dirty="0"/>
          </a:p>
          <a:p>
            <a:pPr marL="971550" lvl="1" indent="-514350">
              <a:buFont typeface="+mj-ea"/>
              <a:buAutoNum type="circleNumDbPlain"/>
            </a:pPr>
            <a:r>
              <a:rPr lang="zh-CN" altLang="en-US" sz="3200" dirty="0"/>
              <a:t>住宅接入：</a:t>
            </a:r>
            <a:r>
              <a:rPr lang="en-US" altLang="zh-CN" sz="3200" dirty="0"/>
              <a:t>DSL</a:t>
            </a:r>
            <a:r>
              <a:rPr lang="zh-CN" altLang="en-US" sz="3200" dirty="0"/>
              <a:t>，</a:t>
            </a:r>
            <a:r>
              <a:rPr lang="en-US" altLang="zh-CN" sz="3200" dirty="0"/>
              <a:t>HFC</a:t>
            </a:r>
            <a:r>
              <a:rPr lang="zh-CN" altLang="en-US" sz="3200" dirty="0"/>
              <a:t>，</a:t>
            </a:r>
            <a:r>
              <a:rPr lang="en-US" altLang="zh-CN" sz="3200" dirty="0"/>
              <a:t>FTTH</a:t>
            </a:r>
          </a:p>
          <a:p>
            <a:pPr marL="971550" lvl="1" indent="-514350">
              <a:buFont typeface="+mj-ea"/>
              <a:buAutoNum type="circleNumDbPlain"/>
            </a:pPr>
            <a:r>
              <a:rPr lang="zh-CN" altLang="en-US" sz="3200" dirty="0"/>
              <a:t>公司接入：以太网，</a:t>
            </a:r>
            <a:r>
              <a:rPr lang="en-US" altLang="zh-CN" sz="3200" dirty="0" err="1"/>
              <a:t>WiFi</a:t>
            </a:r>
            <a:endParaRPr lang="en-US" altLang="zh-CN" sz="3200" dirty="0"/>
          </a:p>
          <a:p>
            <a:pPr marL="971550" lvl="1" indent="-514350">
              <a:buFont typeface="+mj-ea"/>
              <a:buAutoNum type="circleNumDbPlain"/>
            </a:pPr>
            <a:r>
              <a:rPr lang="zh-CN" altLang="en-US" sz="3200" dirty="0"/>
              <a:t>广域无线接入：</a:t>
            </a:r>
            <a:r>
              <a:rPr lang="en-US" altLang="zh-CN" sz="3200" dirty="0"/>
              <a:t>3G/4G/5G</a:t>
            </a:r>
          </a:p>
          <a:p>
            <a:pPr marL="514350" indent="-514350">
              <a:buFont typeface="+mj-lt"/>
              <a:buAutoNum type="arabicPeriod"/>
            </a:pPr>
            <a:r>
              <a:rPr lang="zh-CN" altLang="en-US" sz="3600" dirty="0"/>
              <a:t>物理媒介</a:t>
            </a:r>
            <a:endParaRPr lang="en-US" altLang="zh-CN" sz="3600" dirty="0"/>
          </a:p>
          <a:p>
            <a:pPr marL="971550" lvl="1" indent="-514350">
              <a:buFont typeface="+mj-ea"/>
              <a:buAutoNum type="circleNumDbPlain"/>
            </a:pPr>
            <a:r>
              <a:rPr lang="zh-CN" altLang="en-US" sz="3200" dirty="0"/>
              <a:t>导引型媒介：双绞铜线、同轴电缆、光缆</a:t>
            </a:r>
            <a:endParaRPr lang="en-US" altLang="zh-CN" sz="3200" dirty="0"/>
          </a:p>
          <a:p>
            <a:pPr marL="971550" lvl="1" indent="-514350">
              <a:buFont typeface="+mj-ea"/>
              <a:buAutoNum type="circleNumDbPlain"/>
            </a:pPr>
            <a:r>
              <a:rPr lang="zh-CN" altLang="en-US" sz="3200" dirty="0"/>
              <a:t>非导引型媒介：陆地无线电信道、卫星无线电信道</a:t>
            </a:r>
          </a:p>
        </p:txBody>
      </p:sp>
    </p:spTree>
    <p:extLst>
      <p:ext uri="{BB962C8B-B14F-4D97-AF65-F5344CB8AC3E}">
        <p14:creationId xmlns:p14="http://schemas.microsoft.com/office/powerpoint/2010/main" val="5728971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30131DA-8784-479B-B447-E94E0210A2CC}"/>
              </a:ext>
            </a:extLst>
          </p:cNvPr>
          <p:cNvSpPr>
            <a:spLocks noGrp="1"/>
          </p:cNvSpPr>
          <p:nvPr>
            <p:ph sz="half" idx="2"/>
          </p:nvPr>
        </p:nvSpPr>
        <p:spPr>
          <a:xfrm>
            <a:off x="6172200" y="772160"/>
            <a:ext cx="5181600" cy="5404803"/>
          </a:xfrm>
        </p:spPr>
        <p:txBody>
          <a:bodyPr>
            <a:normAutofit/>
          </a:bodyPr>
          <a:lstStyle/>
          <a:p>
            <a:r>
              <a:rPr lang="zh-CN" altLang="en-US" sz="3200" dirty="0">
                <a:solidFill>
                  <a:srgbClr val="FF0000"/>
                </a:solidFill>
              </a:rPr>
              <a:t>边缘路由器</a:t>
            </a:r>
            <a:r>
              <a:rPr lang="zh-CN" altLang="en-US" sz="3200" dirty="0"/>
              <a:t>（</a:t>
            </a:r>
            <a:r>
              <a:rPr lang="en-US" altLang="zh-CN" sz="3200" dirty="0"/>
              <a:t>edge router</a:t>
            </a:r>
            <a:r>
              <a:rPr lang="zh-CN" altLang="en-US" sz="3200" dirty="0"/>
              <a:t>）：终端系统到其它远程终端系统的路径上的第一台路由器</a:t>
            </a:r>
            <a:endParaRPr lang="en-US" altLang="zh-CN" sz="3200" dirty="0"/>
          </a:p>
          <a:p>
            <a:r>
              <a:rPr lang="zh-CN" altLang="en-US" sz="3200" dirty="0">
                <a:solidFill>
                  <a:srgbClr val="FF0000"/>
                </a:solidFill>
              </a:rPr>
              <a:t>接入网</a:t>
            </a:r>
            <a:r>
              <a:rPr lang="zh-CN" altLang="en-US" sz="3200" dirty="0"/>
              <a:t>（</a:t>
            </a:r>
            <a:r>
              <a:rPr lang="en-US" altLang="zh-CN" sz="3200" dirty="0"/>
              <a:t>access network</a:t>
            </a:r>
            <a:r>
              <a:rPr lang="zh-CN" altLang="en-US" sz="3200" dirty="0"/>
              <a:t>）：将终端系统连接到其边缘路由器的物理链路</a:t>
            </a:r>
            <a:endParaRPr lang="en-US" altLang="zh-CN" sz="3200" dirty="0"/>
          </a:p>
          <a:p>
            <a:r>
              <a:rPr lang="zh-CN" altLang="en-US" sz="3200" dirty="0"/>
              <a:t>典型的接入网包括：住宅接入、公司接入、广域无线接入</a:t>
            </a:r>
          </a:p>
        </p:txBody>
      </p:sp>
      <p:pic>
        <p:nvPicPr>
          <p:cNvPr id="5" name="内容占位符 4">
            <a:extLst>
              <a:ext uri="{FF2B5EF4-FFF2-40B4-BE49-F238E27FC236}">
                <a16:creationId xmlns:a16="http://schemas.microsoft.com/office/drawing/2014/main" id="{ACF9267B-EC4D-45B2-99AF-156333E88A31}"/>
              </a:ext>
            </a:extLst>
          </p:cNvPr>
          <p:cNvPicPr>
            <a:picLocks noGrp="1" noChangeAspect="1"/>
          </p:cNvPicPr>
          <p:nvPr>
            <p:ph sz="half" idx="1"/>
          </p:nvPr>
        </p:nvPicPr>
        <p:blipFill>
          <a:blip r:embed="rId2"/>
          <a:stretch>
            <a:fillRect/>
          </a:stretch>
        </p:blipFill>
        <p:spPr>
          <a:xfrm>
            <a:off x="1125213" y="423954"/>
            <a:ext cx="4680000" cy="6010091"/>
          </a:xfrm>
          <a:prstGeom prst="rect">
            <a:avLst/>
          </a:prstGeom>
        </p:spPr>
      </p:pic>
    </p:spTree>
    <p:extLst>
      <p:ext uri="{BB962C8B-B14F-4D97-AF65-F5344CB8AC3E}">
        <p14:creationId xmlns:p14="http://schemas.microsoft.com/office/powerpoint/2010/main" val="37560128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89CA4-CCA8-45FF-A141-1773BDA17697}"/>
              </a:ext>
            </a:extLst>
          </p:cNvPr>
          <p:cNvSpPr>
            <a:spLocks noGrp="1"/>
          </p:cNvSpPr>
          <p:nvPr>
            <p:ph type="title"/>
          </p:nvPr>
        </p:nvSpPr>
        <p:spPr/>
        <p:txBody>
          <a:bodyPr/>
          <a:lstStyle/>
          <a:p>
            <a:r>
              <a:rPr lang="zh-CN" altLang="en-US" dirty="0"/>
              <a:t>住宅接入：</a:t>
            </a:r>
            <a:r>
              <a:rPr lang="en-US" altLang="zh-CN" dirty="0"/>
              <a:t>DSL</a:t>
            </a:r>
            <a:endParaRPr lang="zh-CN" altLang="en-US" dirty="0"/>
          </a:p>
        </p:txBody>
      </p:sp>
      <p:sp>
        <p:nvSpPr>
          <p:cNvPr id="3" name="内容占位符 2">
            <a:extLst>
              <a:ext uri="{FF2B5EF4-FFF2-40B4-BE49-F238E27FC236}">
                <a16:creationId xmlns:a16="http://schemas.microsoft.com/office/drawing/2014/main" id="{F6453A23-98D5-4DAA-90F4-F8149F93D0F5}"/>
              </a:ext>
            </a:extLst>
          </p:cNvPr>
          <p:cNvSpPr>
            <a:spLocks noGrp="1"/>
          </p:cNvSpPr>
          <p:nvPr>
            <p:ph idx="1"/>
          </p:nvPr>
        </p:nvSpPr>
        <p:spPr>
          <a:xfrm>
            <a:off x="838200" y="1534160"/>
            <a:ext cx="10515600" cy="4958715"/>
          </a:xfrm>
        </p:spPr>
        <p:txBody>
          <a:bodyPr>
            <a:normAutofit/>
          </a:bodyPr>
          <a:lstStyle/>
          <a:p>
            <a:r>
              <a:rPr lang="zh-CN" altLang="en-US" sz="3200" dirty="0"/>
              <a:t>典型接入方式：通过普通模拟</a:t>
            </a:r>
            <a:r>
              <a:rPr lang="zh-CN" altLang="en-US" sz="3200" dirty="0">
                <a:solidFill>
                  <a:srgbClr val="FF0000"/>
                </a:solidFill>
              </a:rPr>
              <a:t>电话线</a:t>
            </a:r>
            <a:r>
              <a:rPr lang="zh-CN" altLang="en-US" sz="3200" dirty="0"/>
              <a:t>用调制解调器（</a:t>
            </a:r>
            <a:r>
              <a:rPr lang="en-US" altLang="zh-CN" sz="3200" dirty="0"/>
              <a:t>modem</a:t>
            </a:r>
            <a:r>
              <a:rPr lang="zh-CN" altLang="en-US" sz="3200" dirty="0"/>
              <a:t>，音译“猫”）与</a:t>
            </a:r>
            <a:r>
              <a:rPr lang="zh-CN" altLang="en-US" sz="3200" dirty="0">
                <a:solidFill>
                  <a:srgbClr val="FF0000"/>
                </a:solidFill>
              </a:rPr>
              <a:t>住宅</a:t>
            </a:r>
            <a:r>
              <a:rPr lang="en-US" altLang="zh-CN" sz="3200" dirty="0">
                <a:solidFill>
                  <a:srgbClr val="FF0000"/>
                </a:solidFill>
              </a:rPr>
              <a:t>ISP</a:t>
            </a:r>
            <a:r>
              <a:rPr lang="zh-CN" altLang="en-US" sz="3200" dirty="0"/>
              <a:t>相连。早期是拨号上网，后续则是</a:t>
            </a:r>
            <a:r>
              <a:rPr lang="en-US" altLang="zh-CN" sz="3200" dirty="0"/>
              <a:t>DSL</a:t>
            </a:r>
          </a:p>
          <a:p>
            <a:r>
              <a:rPr lang="zh-CN" altLang="en-US" sz="3200" dirty="0">
                <a:solidFill>
                  <a:srgbClr val="FF0000"/>
                </a:solidFill>
              </a:rPr>
              <a:t>调制解调器</a:t>
            </a:r>
            <a:r>
              <a:rPr lang="zh-CN" altLang="en-US" sz="3200" dirty="0"/>
              <a:t>：将数字信号转化为模拟信号，以便在模拟电话线（双绞铜线）上传输，再转换回数字信号作为</a:t>
            </a:r>
            <a:r>
              <a:rPr lang="en-US" altLang="zh-CN" sz="3200" dirty="0"/>
              <a:t>ISP</a:t>
            </a:r>
            <a:r>
              <a:rPr lang="zh-CN" altLang="en-US" sz="3200" dirty="0"/>
              <a:t>路由器的输入</a:t>
            </a:r>
            <a:endParaRPr lang="en-US" altLang="zh-CN" sz="3200" dirty="0"/>
          </a:p>
          <a:p>
            <a:r>
              <a:rPr lang="zh-CN" altLang="en-US" sz="3200" dirty="0"/>
              <a:t>数字用户线（</a:t>
            </a:r>
            <a:r>
              <a:rPr lang="en-US" altLang="zh-CN" sz="3200" dirty="0"/>
              <a:t>digital subscriber line, DSL</a:t>
            </a:r>
            <a:r>
              <a:rPr lang="zh-CN" altLang="en-US" sz="3200" dirty="0"/>
              <a:t>）</a:t>
            </a:r>
            <a:endParaRPr lang="en-US" altLang="zh-CN" sz="3200" dirty="0"/>
          </a:p>
          <a:p>
            <a:pPr marL="914400" lvl="1" indent="-457200">
              <a:buFont typeface="+mj-lt"/>
              <a:buAutoNum type="alphaLcParenR"/>
            </a:pPr>
            <a:r>
              <a:rPr lang="zh-CN" altLang="en-US" sz="2800" dirty="0">
                <a:solidFill>
                  <a:srgbClr val="FF0000"/>
                </a:solidFill>
              </a:rPr>
              <a:t>距离</a:t>
            </a:r>
            <a:r>
              <a:rPr lang="zh-CN" altLang="en-US" sz="2800" dirty="0"/>
              <a:t>：限制用户和</a:t>
            </a:r>
            <a:r>
              <a:rPr lang="en-US" altLang="zh-CN" sz="2800" dirty="0"/>
              <a:t>ISP</a:t>
            </a:r>
            <a:r>
              <a:rPr lang="zh-CN" altLang="en-US" sz="2800" dirty="0"/>
              <a:t>调制解调器之间的</a:t>
            </a:r>
            <a:r>
              <a:rPr lang="zh-CN" altLang="en-US" sz="2800" dirty="0">
                <a:solidFill>
                  <a:srgbClr val="FF0000"/>
                </a:solidFill>
              </a:rPr>
              <a:t>距离</a:t>
            </a:r>
            <a:r>
              <a:rPr lang="zh-CN" altLang="en-US" sz="2800" dirty="0"/>
              <a:t>，确保传输速率</a:t>
            </a:r>
            <a:endParaRPr lang="en-US" altLang="zh-CN" sz="2800" dirty="0"/>
          </a:p>
          <a:p>
            <a:pPr marL="914400" lvl="1" indent="-457200">
              <a:buFont typeface="+mj-lt"/>
              <a:buAutoNum type="alphaLcParenR"/>
            </a:pPr>
            <a:r>
              <a:rPr lang="zh-CN" altLang="en-US" sz="2800" dirty="0">
                <a:solidFill>
                  <a:srgbClr val="FF0000"/>
                </a:solidFill>
              </a:rPr>
              <a:t>非对称速率</a:t>
            </a:r>
            <a:r>
              <a:rPr lang="zh-CN" altLang="en-US" sz="2800" dirty="0"/>
              <a:t>：认为家庭用户更多是信息的消费者，因而</a:t>
            </a:r>
            <a:r>
              <a:rPr lang="zh-CN" altLang="en-US" sz="2800" dirty="0">
                <a:solidFill>
                  <a:srgbClr val="FF0000"/>
                </a:solidFill>
              </a:rPr>
              <a:t>上行和下行</a:t>
            </a:r>
            <a:r>
              <a:rPr lang="zh-CN" altLang="en-US" sz="2800" dirty="0"/>
              <a:t>传输速率不同</a:t>
            </a:r>
          </a:p>
        </p:txBody>
      </p:sp>
    </p:spTree>
    <p:extLst>
      <p:ext uri="{BB962C8B-B14F-4D97-AF65-F5344CB8AC3E}">
        <p14:creationId xmlns:p14="http://schemas.microsoft.com/office/powerpoint/2010/main" val="30766454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4CD8A46-57E0-4BD4-AE45-41EDD7E7452D}"/>
              </a:ext>
            </a:extLst>
          </p:cNvPr>
          <p:cNvSpPr>
            <a:spLocks noGrp="1"/>
          </p:cNvSpPr>
          <p:nvPr>
            <p:ph idx="1"/>
          </p:nvPr>
        </p:nvSpPr>
        <p:spPr>
          <a:xfrm>
            <a:off x="1552892" y="4561840"/>
            <a:ext cx="3901440" cy="1717040"/>
          </a:xfrm>
        </p:spPr>
        <p:txBody>
          <a:bodyPr>
            <a:normAutofit fontScale="92500" lnSpcReduction="20000"/>
          </a:bodyPr>
          <a:lstStyle/>
          <a:p>
            <a:pPr marL="0" indent="0">
              <a:buNone/>
            </a:pPr>
            <a:r>
              <a:rPr lang="zh-CN" altLang="en-US" dirty="0">
                <a:solidFill>
                  <a:srgbClr val="FF0000"/>
                </a:solidFill>
              </a:rPr>
              <a:t>频分复用</a:t>
            </a:r>
            <a:endParaRPr lang="en-US" altLang="zh-CN" dirty="0">
              <a:solidFill>
                <a:srgbClr val="FF0000"/>
              </a:solidFill>
            </a:endParaRPr>
          </a:p>
          <a:p>
            <a:pPr marL="514350" indent="-514350">
              <a:buFont typeface="+mj-ea"/>
              <a:buAutoNum type="circleNumDbPlain"/>
            </a:pPr>
            <a:r>
              <a:rPr lang="zh-CN" altLang="en-US" dirty="0"/>
              <a:t>高速下载信道</a:t>
            </a:r>
            <a:endParaRPr lang="en-US" altLang="zh-CN" dirty="0"/>
          </a:p>
          <a:p>
            <a:pPr marL="514350" indent="-514350">
              <a:buFont typeface="+mj-ea"/>
              <a:buAutoNum type="circleNumDbPlain"/>
            </a:pPr>
            <a:r>
              <a:rPr lang="zh-CN" altLang="en-US" dirty="0"/>
              <a:t>中速上载信道</a:t>
            </a:r>
            <a:endParaRPr lang="en-US" altLang="zh-CN" dirty="0"/>
          </a:p>
          <a:p>
            <a:pPr marL="514350" indent="-514350">
              <a:buFont typeface="+mj-ea"/>
              <a:buAutoNum type="circleNumDbPlain"/>
            </a:pPr>
            <a:r>
              <a:rPr lang="zh-CN" altLang="en-US" dirty="0"/>
              <a:t>普通的双向电话信道</a:t>
            </a:r>
          </a:p>
        </p:txBody>
      </p:sp>
      <p:pic>
        <p:nvPicPr>
          <p:cNvPr id="4" name="图片 3">
            <a:extLst>
              <a:ext uri="{FF2B5EF4-FFF2-40B4-BE49-F238E27FC236}">
                <a16:creationId xmlns:a16="http://schemas.microsoft.com/office/drawing/2014/main" id="{5A397BB8-CD42-4145-A20C-BD2A97DD9216}"/>
              </a:ext>
            </a:extLst>
          </p:cNvPr>
          <p:cNvPicPr>
            <a:picLocks noChangeAspect="1"/>
          </p:cNvPicPr>
          <p:nvPr/>
        </p:nvPicPr>
        <p:blipFill>
          <a:blip r:embed="rId2"/>
          <a:stretch>
            <a:fillRect/>
          </a:stretch>
        </p:blipFill>
        <p:spPr>
          <a:xfrm>
            <a:off x="1552892" y="334327"/>
            <a:ext cx="8943975" cy="3781425"/>
          </a:xfrm>
          <a:prstGeom prst="rect">
            <a:avLst/>
          </a:prstGeom>
        </p:spPr>
      </p:pic>
      <p:sp>
        <p:nvSpPr>
          <p:cNvPr id="5" name="内容占位符 2">
            <a:extLst>
              <a:ext uri="{FF2B5EF4-FFF2-40B4-BE49-F238E27FC236}">
                <a16:creationId xmlns:a16="http://schemas.microsoft.com/office/drawing/2014/main" id="{901E13CE-2A41-4FB3-8F70-798D31CD233B}"/>
              </a:ext>
            </a:extLst>
          </p:cNvPr>
          <p:cNvSpPr txBox="1">
            <a:spLocks/>
          </p:cNvSpPr>
          <p:nvPr/>
        </p:nvSpPr>
        <p:spPr>
          <a:xfrm>
            <a:off x="6096000" y="4561840"/>
            <a:ext cx="4631372" cy="171704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特征</a:t>
            </a:r>
            <a:endParaRPr kumimoji="0" lang="en-US" altLang="zh-CN" sz="2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实际速率：可能限制速率，以提供差异化定价及服务</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距离：住户离主机房（</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central office</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）不得超过</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8-16km</a:t>
            </a: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867412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89CA4-CCA8-45FF-A141-1773BDA17697}"/>
              </a:ext>
            </a:extLst>
          </p:cNvPr>
          <p:cNvSpPr>
            <a:spLocks noGrp="1"/>
          </p:cNvSpPr>
          <p:nvPr>
            <p:ph type="title"/>
          </p:nvPr>
        </p:nvSpPr>
        <p:spPr/>
        <p:txBody>
          <a:bodyPr/>
          <a:lstStyle/>
          <a:p>
            <a:r>
              <a:rPr lang="zh-CN" altLang="en-US" dirty="0"/>
              <a:t>住宅接入：</a:t>
            </a:r>
            <a:r>
              <a:rPr lang="en-US" altLang="zh-CN" dirty="0"/>
              <a:t>HFC</a:t>
            </a:r>
            <a:endParaRPr lang="zh-CN" altLang="en-US" dirty="0"/>
          </a:p>
        </p:txBody>
      </p:sp>
      <p:sp>
        <p:nvSpPr>
          <p:cNvPr id="3" name="内容占位符 2">
            <a:extLst>
              <a:ext uri="{FF2B5EF4-FFF2-40B4-BE49-F238E27FC236}">
                <a16:creationId xmlns:a16="http://schemas.microsoft.com/office/drawing/2014/main" id="{F6453A23-98D5-4DAA-90F4-F8149F93D0F5}"/>
              </a:ext>
            </a:extLst>
          </p:cNvPr>
          <p:cNvSpPr>
            <a:spLocks noGrp="1"/>
          </p:cNvSpPr>
          <p:nvPr>
            <p:ph idx="1"/>
          </p:nvPr>
        </p:nvSpPr>
        <p:spPr>
          <a:xfrm>
            <a:off x="838200" y="1534160"/>
            <a:ext cx="10515600" cy="4958715"/>
          </a:xfrm>
        </p:spPr>
        <p:txBody>
          <a:bodyPr>
            <a:normAutofit/>
          </a:bodyPr>
          <a:lstStyle/>
          <a:p>
            <a:r>
              <a:rPr lang="en-US" altLang="zh-CN" sz="3200" dirty="0"/>
              <a:t>DSL</a:t>
            </a:r>
            <a:r>
              <a:rPr lang="zh-CN" altLang="en-US" sz="3200" dirty="0"/>
              <a:t>利用</a:t>
            </a:r>
            <a:r>
              <a:rPr lang="en-US" altLang="zh-CN" sz="3200" dirty="0"/>
              <a:t>ISP</a:t>
            </a:r>
            <a:r>
              <a:rPr lang="zh-CN" altLang="en-US" sz="3200" dirty="0"/>
              <a:t>现有的本地</a:t>
            </a:r>
            <a:r>
              <a:rPr lang="zh-CN" altLang="en-US" sz="3200" dirty="0">
                <a:solidFill>
                  <a:srgbClr val="FF0000"/>
                </a:solidFill>
              </a:rPr>
              <a:t>电话基础设施</a:t>
            </a:r>
            <a:r>
              <a:rPr lang="zh-CN" altLang="en-US" sz="3200" dirty="0"/>
              <a:t>，而</a:t>
            </a:r>
            <a:r>
              <a:rPr lang="en-US" altLang="zh-CN" sz="3200" dirty="0"/>
              <a:t>HFC</a:t>
            </a:r>
            <a:r>
              <a:rPr lang="zh-CN" altLang="en-US" sz="3200" dirty="0"/>
              <a:t>利用了</a:t>
            </a:r>
            <a:r>
              <a:rPr lang="en-US" altLang="zh-CN" sz="3200" dirty="0"/>
              <a:t>ISP</a:t>
            </a:r>
            <a:r>
              <a:rPr lang="zh-CN" altLang="en-US" sz="3200" dirty="0"/>
              <a:t>现有的</a:t>
            </a:r>
            <a:r>
              <a:rPr lang="zh-CN" altLang="en-US" sz="3200" dirty="0">
                <a:solidFill>
                  <a:srgbClr val="FF0000"/>
                </a:solidFill>
              </a:rPr>
              <a:t>电缆（有线）网络</a:t>
            </a:r>
            <a:endParaRPr lang="en-US" altLang="zh-CN" sz="3200" dirty="0">
              <a:solidFill>
                <a:srgbClr val="FF0000"/>
              </a:solidFill>
            </a:endParaRPr>
          </a:p>
          <a:p>
            <a:r>
              <a:rPr lang="zh-CN" altLang="en-US" sz="3200" dirty="0"/>
              <a:t>光纤将</a:t>
            </a:r>
            <a:r>
              <a:rPr lang="zh-CN" altLang="en-US" sz="3200" dirty="0">
                <a:solidFill>
                  <a:srgbClr val="FF0000"/>
                </a:solidFill>
              </a:rPr>
              <a:t>电缆头端</a:t>
            </a:r>
            <a:r>
              <a:rPr lang="zh-CN" altLang="en-US" sz="3200" dirty="0"/>
              <a:t>（</a:t>
            </a:r>
            <a:r>
              <a:rPr lang="en-US" altLang="zh-CN" sz="3200" dirty="0"/>
              <a:t>cable headend</a:t>
            </a:r>
            <a:r>
              <a:rPr lang="zh-CN" altLang="en-US" sz="3200" dirty="0"/>
              <a:t>）连接到附近的</a:t>
            </a:r>
            <a:r>
              <a:rPr lang="zh-CN" altLang="en-US" sz="3200" dirty="0">
                <a:solidFill>
                  <a:srgbClr val="FF0000"/>
                </a:solidFill>
              </a:rPr>
              <a:t>光纤节点</a:t>
            </a:r>
            <a:r>
              <a:rPr lang="zh-CN" altLang="en-US" sz="3200" dirty="0"/>
              <a:t>，然后再使用传统的</a:t>
            </a:r>
            <a:r>
              <a:rPr lang="zh-CN" altLang="en-US" sz="3200" dirty="0">
                <a:solidFill>
                  <a:srgbClr val="FF0000"/>
                </a:solidFill>
              </a:rPr>
              <a:t>同轴电缆</a:t>
            </a:r>
            <a:r>
              <a:rPr lang="zh-CN" altLang="en-US" sz="3200" dirty="0"/>
              <a:t>到达各个家庭住在，每个光纤节点支持</a:t>
            </a:r>
            <a:r>
              <a:rPr lang="en-US" altLang="zh-CN" sz="3200" dirty="0"/>
              <a:t>500</a:t>
            </a:r>
            <a:r>
              <a:rPr lang="zh-CN" altLang="en-US" sz="3200" dirty="0"/>
              <a:t>至</a:t>
            </a:r>
            <a:r>
              <a:rPr lang="en-US" altLang="zh-CN" sz="3200" dirty="0"/>
              <a:t>5000</a:t>
            </a:r>
            <a:r>
              <a:rPr lang="zh-CN" altLang="en-US" sz="3200" dirty="0"/>
              <a:t>个家庭住户</a:t>
            </a:r>
            <a:endParaRPr lang="en-US" altLang="zh-CN" sz="3200" dirty="0"/>
          </a:p>
          <a:p>
            <a:r>
              <a:rPr lang="zh-CN" altLang="en-US" sz="3200" dirty="0"/>
              <a:t>该系统中同时使用了光纤和同轴电缆，因而称为</a:t>
            </a:r>
            <a:r>
              <a:rPr lang="zh-CN" altLang="en-US" sz="3200" dirty="0">
                <a:solidFill>
                  <a:srgbClr val="FF0000"/>
                </a:solidFill>
              </a:rPr>
              <a:t>混合光纤同轴电缆</a:t>
            </a:r>
            <a:r>
              <a:rPr lang="zh-CN" altLang="en-US" sz="3200" dirty="0"/>
              <a:t>（</a:t>
            </a:r>
            <a:r>
              <a:rPr lang="en-US" altLang="zh-CN" sz="3200" dirty="0"/>
              <a:t>hybrid fiber coaxial cable, HFC</a:t>
            </a:r>
            <a:r>
              <a:rPr lang="zh-CN" altLang="en-US" sz="3200" dirty="0"/>
              <a:t>）</a:t>
            </a:r>
            <a:endParaRPr lang="en-US" altLang="zh-CN" sz="3200" dirty="0"/>
          </a:p>
          <a:p>
            <a:r>
              <a:rPr lang="en-US" altLang="zh-CN" sz="3200" dirty="0"/>
              <a:t>HFC</a:t>
            </a:r>
            <a:r>
              <a:rPr lang="zh-CN" altLang="en-US" sz="3200" dirty="0"/>
              <a:t>使用使用</a:t>
            </a:r>
            <a:r>
              <a:rPr lang="zh-CN" altLang="en-US" sz="3200" dirty="0">
                <a:solidFill>
                  <a:srgbClr val="FF0000"/>
                </a:solidFill>
              </a:rPr>
              <a:t>电缆调制解调器</a:t>
            </a:r>
            <a:r>
              <a:rPr lang="zh-CN" altLang="en-US" sz="3200" dirty="0"/>
              <a:t>（</a:t>
            </a:r>
            <a:r>
              <a:rPr lang="en-US" altLang="zh-CN" sz="3200" dirty="0"/>
              <a:t>cable modem</a:t>
            </a:r>
            <a:r>
              <a:rPr lang="zh-CN" altLang="en-US" sz="3200" dirty="0"/>
              <a:t>），同时也采用</a:t>
            </a:r>
            <a:r>
              <a:rPr lang="zh-CN" altLang="en-US" sz="3200" dirty="0">
                <a:solidFill>
                  <a:srgbClr val="FF0000"/>
                </a:solidFill>
              </a:rPr>
              <a:t>非对称速率</a:t>
            </a:r>
            <a:endParaRPr lang="en-US" altLang="zh-CN" sz="3200" dirty="0">
              <a:solidFill>
                <a:srgbClr val="FF0000"/>
              </a:solidFill>
            </a:endParaRPr>
          </a:p>
        </p:txBody>
      </p:sp>
    </p:spTree>
    <p:extLst>
      <p:ext uri="{BB962C8B-B14F-4D97-AF65-F5344CB8AC3E}">
        <p14:creationId xmlns:p14="http://schemas.microsoft.com/office/powerpoint/2010/main" val="41084654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4CD8A46-57E0-4BD4-AE45-41EDD7E7452D}"/>
              </a:ext>
            </a:extLst>
          </p:cNvPr>
          <p:cNvSpPr>
            <a:spLocks noGrp="1"/>
          </p:cNvSpPr>
          <p:nvPr>
            <p:ph idx="1"/>
          </p:nvPr>
        </p:nvSpPr>
        <p:spPr>
          <a:xfrm>
            <a:off x="1552892" y="4561840"/>
            <a:ext cx="7934008" cy="2042950"/>
          </a:xfrm>
        </p:spPr>
        <p:txBody>
          <a:bodyPr>
            <a:normAutofit/>
          </a:bodyPr>
          <a:lstStyle/>
          <a:p>
            <a:pPr marL="0" indent="0">
              <a:buNone/>
            </a:pPr>
            <a:r>
              <a:rPr lang="zh-CN" altLang="en-US" dirty="0">
                <a:solidFill>
                  <a:srgbClr val="FF0000"/>
                </a:solidFill>
              </a:rPr>
              <a:t>共享特征</a:t>
            </a:r>
            <a:endParaRPr lang="en-US" altLang="zh-CN" dirty="0">
              <a:solidFill>
                <a:srgbClr val="FF0000"/>
              </a:solidFill>
            </a:endParaRPr>
          </a:p>
          <a:p>
            <a:pPr marL="514350" indent="-514350">
              <a:buFont typeface="+mj-ea"/>
              <a:buAutoNum type="circleNumDbPlain"/>
            </a:pPr>
            <a:r>
              <a:rPr lang="zh-CN" altLang="en-US" dirty="0"/>
              <a:t>电缆头端到住户之间的通信链接是</a:t>
            </a:r>
            <a:r>
              <a:rPr lang="zh-CN" altLang="en-US" dirty="0">
                <a:solidFill>
                  <a:srgbClr val="FF0000"/>
                </a:solidFill>
              </a:rPr>
              <a:t>共享</a:t>
            </a:r>
            <a:r>
              <a:rPr lang="zh-CN" altLang="en-US" dirty="0"/>
              <a:t>的</a:t>
            </a:r>
            <a:endParaRPr lang="en-US" altLang="zh-CN" dirty="0"/>
          </a:p>
          <a:p>
            <a:pPr marL="514350" indent="-514350">
              <a:buFont typeface="+mj-ea"/>
              <a:buAutoNum type="circleNumDbPlain"/>
            </a:pPr>
            <a:r>
              <a:rPr lang="zh-CN" altLang="en-US" dirty="0"/>
              <a:t>无法保证速率，需要分布式多路访问协议来协调传输</a:t>
            </a:r>
          </a:p>
        </p:txBody>
      </p:sp>
      <p:pic>
        <p:nvPicPr>
          <p:cNvPr id="2" name="图片 1">
            <a:extLst>
              <a:ext uri="{FF2B5EF4-FFF2-40B4-BE49-F238E27FC236}">
                <a16:creationId xmlns:a16="http://schemas.microsoft.com/office/drawing/2014/main" id="{4C15A432-0E3A-49E3-809C-FC2EBA434F01}"/>
              </a:ext>
            </a:extLst>
          </p:cNvPr>
          <p:cNvPicPr>
            <a:picLocks noChangeAspect="1"/>
          </p:cNvPicPr>
          <p:nvPr/>
        </p:nvPicPr>
        <p:blipFill>
          <a:blip r:embed="rId2"/>
          <a:stretch>
            <a:fillRect/>
          </a:stretch>
        </p:blipFill>
        <p:spPr>
          <a:xfrm>
            <a:off x="1221166" y="253210"/>
            <a:ext cx="9108000" cy="4308630"/>
          </a:xfrm>
          <a:prstGeom prst="rect">
            <a:avLst/>
          </a:prstGeom>
        </p:spPr>
      </p:pic>
    </p:spTree>
    <p:extLst>
      <p:ext uri="{BB962C8B-B14F-4D97-AF65-F5344CB8AC3E}">
        <p14:creationId xmlns:p14="http://schemas.microsoft.com/office/powerpoint/2010/main" val="27339564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89CA4-CCA8-45FF-A141-1773BDA17697}"/>
              </a:ext>
            </a:extLst>
          </p:cNvPr>
          <p:cNvSpPr>
            <a:spLocks noGrp="1"/>
          </p:cNvSpPr>
          <p:nvPr>
            <p:ph type="title"/>
          </p:nvPr>
        </p:nvSpPr>
        <p:spPr/>
        <p:txBody>
          <a:bodyPr/>
          <a:lstStyle/>
          <a:p>
            <a:r>
              <a:rPr lang="zh-CN" altLang="en-US" dirty="0"/>
              <a:t>住宅接入：</a:t>
            </a:r>
            <a:r>
              <a:rPr lang="en-US" altLang="zh-CN" dirty="0"/>
              <a:t>FTTH</a:t>
            </a:r>
            <a:endParaRPr lang="zh-CN" altLang="en-US" dirty="0"/>
          </a:p>
        </p:txBody>
      </p:sp>
      <p:sp>
        <p:nvSpPr>
          <p:cNvPr id="3" name="内容占位符 2">
            <a:extLst>
              <a:ext uri="{FF2B5EF4-FFF2-40B4-BE49-F238E27FC236}">
                <a16:creationId xmlns:a16="http://schemas.microsoft.com/office/drawing/2014/main" id="{F6453A23-98D5-4DAA-90F4-F8149F93D0F5}"/>
              </a:ext>
            </a:extLst>
          </p:cNvPr>
          <p:cNvSpPr>
            <a:spLocks noGrp="1"/>
          </p:cNvSpPr>
          <p:nvPr>
            <p:ph idx="1"/>
          </p:nvPr>
        </p:nvSpPr>
        <p:spPr>
          <a:xfrm>
            <a:off x="838200" y="1534160"/>
            <a:ext cx="10515600" cy="4958715"/>
          </a:xfrm>
        </p:spPr>
        <p:txBody>
          <a:bodyPr>
            <a:normAutofit/>
          </a:bodyPr>
          <a:lstStyle/>
          <a:p>
            <a:r>
              <a:rPr lang="zh-CN" altLang="en-US" sz="3200" dirty="0">
                <a:solidFill>
                  <a:srgbClr val="FF0000"/>
                </a:solidFill>
              </a:rPr>
              <a:t>光纤到户</a:t>
            </a:r>
            <a:r>
              <a:rPr lang="zh-CN" altLang="en-US" sz="3200" dirty="0"/>
              <a:t>（</a:t>
            </a:r>
            <a:r>
              <a:rPr lang="en-US" altLang="zh-CN" sz="3200" dirty="0"/>
              <a:t>fiber to the home, FTTH</a:t>
            </a:r>
            <a:r>
              <a:rPr lang="zh-CN" altLang="en-US" sz="3200" dirty="0"/>
              <a:t>）提供从主机房直接到家庭住户的</a:t>
            </a:r>
            <a:r>
              <a:rPr lang="zh-CN" altLang="en-US" sz="3200" dirty="0">
                <a:solidFill>
                  <a:srgbClr val="FF0000"/>
                </a:solidFill>
              </a:rPr>
              <a:t>光纤路径</a:t>
            </a:r>
            <a:r>
              <a:rPr lang="zh-CN" altLang="en-US" sz="3200" dirty="0"/>
              <a:t>，主要体系结构包括有源光网络（</a:t>
            </a:r>
            <a:r>
              <a:rPr lang="en-US" altLang="zh-CN" sz="3200" dirty="0"/>
              <a:t>active optical networks, AONs</a:t>
            </a:r>
            <a:r>
              <a:rPr lang="zh-CN" altLang="en-US" sz="3200" dirty="0"/>
              <a:t>）和</a:t>
            </a:r>
            <a:r>
              <a:rPr lang="zh-CN" altLang="en-US" sz="3200" dirty="0">
                <a:solidFill>
                  <a:srgbClr val="FF0000"/>
                </a:solidFill>
              </a:rPr>
              <a:t>无源光网络</a:t>
            </a:r>
            <a:r>
              <a:rPr lang="zh-CN" altLang="en-US" sz="3200" dirty="0"/>
              <a:t>（</a:t>
            </a:r>
            <a:r>
              <a:rPr lang="en-US" altLang="zh-CN" sz="3200" dirty="0"/>
              <a:t>passive optical networks, PONs</a:t>
            </a:r>
            <a:r>
              <a:rPr lang="zh-CN" altLang="en-US" sz="3200" dirty="0"/>
              <a:t>），后者是主流结构</a:t>
            </a:r>
            <a:endParaRPr lang="en-US" altLang="zh-CN" sz="3200" dirty="0"/>
          </a:p>
          <a:p>
            <a:r>
              <a:rPr lang="en-US" altLang="zh-CN" sz="3200" dirty="0"/>
              <a:t>PON</a:t>
            </a:r>
            <a:r>
              <a:rPr lang="zh-CN" altLang="en-US" sz="3200" dirty="0"/>
              <a:t>结构：每个家庭都有一个</a:t>
            </a:r>
            <a:r>
              <a:rPr lang="zh-CN" altLang="en-US" sz="3200" dirty="0">
                <a:solidFill>
                  <a:srgbClr val="FF0000"/>
                </a:solidFill>
              </a:rPr>
              <a:t>光网络终端</a:t>
            </a:r>
            <a:r>
              <a:rPr lang="zh-CN" altLang="en-US" sz="3200" dirty="0"/>
              <a:t>（</a:t>
            </a:r>
            <a:r>
              <a:rPr lang="en-US" altLang="zh-CN" sz="3200" dirty="0"/>
              <a:t>optical network terminator, ONT</a:t>
            </a:r>
            <a:r>
              <a:rPr lang="zh-CN" altLang="en-US" sz="3200" dirty="0"/>
              <a:t>），</a:t>
            </a:r>
            <a:r>
              <a:rPr lang="en-US" altLang="zh-CN" sz="3200" dirty="0"/>
              <a:t>ONT</a:t>
            </a:r>
            <a:r>
              <a:rPr lang="zh-CN" altLang="en-US" sz="3200" dirty="0"/>
              <a:t>通过专用光纤连接到光纤分离器（</a:t>
            </a:r>
            <a:r>
              <a:rPr lang="en-US" altLang="zh-CN" sz="3200" dirty="0"/>
              <a:t>fiber splitter</a:t>
            </a:r>
            <a:r>
              <a:rPr lang="zh-CN" altLang="en-US" sz="3200" dirty="0"/>
              <a:t>），光纤分离器组合多个家庭住户到共享光纤上，再连接到</a:t>
            </a:r>
            <a:r>
              <a:rPr lang="en-US" altLang="zh-CN" sz="3200" dirty="0"/>
              <a:t>ISP</a:t>
            </a:r>
            <a:r>
              <a:rPr lang="zh-CN" altLang="en-US" sz="3200" dirty="0"/>
              <a:t>主机房的</a:t>
            </a:r>
            <a:r>
              <a:rPr lang="zh-CN" altLang="en-US" sz="3200" dirty="0">
                <a:solidFill>
                  <a:srgbClr val="FF0000"/>
                </a:solidFill>
              </a:rPr>
              <a:t>光线路终端</a:t>
            </a:r>
            <a:r>
              <a:rPr lang="zh-CN" altLang="en-US" sz="3200" dirty="0"/>
              <a:t>（</a:t>
            </a:r>
            <a:r>
              <a:rPr lang="en-US" altLang="zh-CN" sz="3200" dirty="0"/>
              <a:t>optical line terminator, OLT</a:t>
            </a:r>
            <a:r>
              <a:rPr lang="zh-CN" altLang="en-US" sz="3200" dirty="0"/>
              <a:t>）</a:t>
            </a:r>
            <a:endParaRPr lang="en-US" altLang="zh-CN" sz="3200" dirty="0"/>
          </a:p>
        </p:txBody>
      </p:sp>
    </p:spTree>
    <p:extLst>
      <p:ext uri="{BB962C8B-B14F-4D97-AF65-F5344CB8AC3E}">
        <p14:creationId xmlns:p14="http://schemas.microsoft.com/office/powerpoint/2010/main" val="5809084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7671</Words>
  <Application>Microsoft Office PowerPoint</Application>
  <PresentationFormat>宽屏</PresentationFormat>
  <Paragraphs>609</Paragraphs>
  <Slides>166</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166</vt:i4>
      </vt:variant>
    </vt:vector>
  </HeadingPairs>
  <TitlesOfParts>
    <vt:vector size="173" baseType="lpstr">
      <vt:lpstr>等线</vt:lpstr>
      <vt:lpstr>等线 Light</vt:lpstr>
      <vt:lpstr>Arial</vt:lpstr>
      <vt:lpstr>Calibri</vt:lpstr>
      <vt:lpstr>Rockwell</vt:lpstr>
      <vt:lpstr>Wingdings</vt:lpstr>
      <vt:lpstr>Office 主题​​</vt:lpstr>
      <vt:lpstr>网络设计与应用（一）： 现代网络概论</vt:lpstr>
      <vt:lpstr>教学内容</vt:lpstr>
      <vt:lpstr>零、课程介绍</vt:lpstr>
      <vt:lpstr>课程目标</vt:lpstr>
      <vt:lpstr>授课风格</vt:lpstr>
      <vt:lpstr>课程结构</vt:lpstr>
      <vt:lpstr>教材及参考书目</vt:lpstr>
      <vt:lpstr>课程资源</vt:lpstr>
      <vt:lpstr>一、理解IT成功</vt:lpstr>
      <vt:lpstr>教学内容</vt:lpstr>
      <vt:lpstr>“网络”的界定</vt:lpstr>
      <vt:lpstr>ICT发展阶段</vt:lpstr>
      <vt:lpstr>互联网的特征</vt:lpstr>
      <vt:lpstr>覆盖率带来什么变革？</vt:lpstr>
      <vt:lpstr>丰富度带来什么变革？</vt:lpstr>
      <vt:lpstr>数字化呈现带来什么冲击？</vt:lpstr>
      <vt:lpstr>移动互联网的特征</vt:lpstr>
      <vt:lpstr>讨论</vt:lpstr>
      <vt:lpstr>信息系统学科的核心属性</vt:lpstr>
      <vt:lpstr>IT artifact</vt:lpstr>
      <vt:lpstr>ITA直接逻辑网络</vt:lpstr>
      <vt:lpstr>案例</vt:lpstr>
      <vt:lpstr>ITA成功</vt:lpstr>
      <vt:lpstr>如何衡量ITA或IS成功？</vt:lpstr>
      <vt:lpstr>ITA使用案例</vt:lpstr>
      <vt:lpstr>Delone &amp; McLean IS成功模型</vt:lpstr>
      <vt:lpstr>如何衡量IS成功？（续）</vt:lpstr>
      <vt:lpstr>Delone &amp; McLean IS成功模型（更新版）</vt:lpstr>
      <vt:lpstr>重新审视IS成功</vt:lpstr>
      <vt:lpstr>使用行为视角</vt:lpstr>
      <vt:lpstr>任务技术匹配视角</vt:lpstr>
      <vt:lpstr>两个视角的局限</vt:lpstr>
      <vt:lpstr>任务技术匹配理论</vt:lpstr>
      <vt:lpstr>再度审视IS成功</vt:lpstr>
      <vt:lpstr>社会认知理论视角</vt:lpstr>
      <vt:lpstr>核心概念</vt:lpstr>
      <vt:lpstr>SCT与IT使用</vt:lpstr>
      <vt:lpstr>理论回顾</vt:lpstr>
      <vt:lpstr>二、IT的角色</vt:lpstr>
      <vt:lpstr>教学内容</vt:lpstr>
      <vt:lpstr>技术是什么？</vt:lpstr>
      <vt:lpstr>ITA的理论视角</vt:lpstr>
      <vt:lpstr>计算视角</vt:lpstr>
      <vt:lpstr>工具视角</vt:lpstr>
      <vt:lpstr>ITA作为工具</vt:lpstr>
      <vt:lpstr>代理视角</vt:lpstr>
      <vt:lpstr>整体视角</vt:lpstr>
      <vt:lpstr>ITA作为“零件”</vt:lpstr>
      <vt:lpstr>ITA是什么？</vt:lpstr>
      <vt:lpstr>IT的伦理议题</vt:lpstr>
      <vt:lpstr>疫情期间的线上教学</vt:lpstr>
      <vt:lpstr>数字鸿沟</vt:lpstr>
      <vt:lpstr>全球范围内的经济鸿沟</vt:lpstr>
      <vt:lpstr>可用性鸿沟</vt:lpstr>
      <vt:lpstr>赋权鸿沟</vt:lpstr>
      <vt:lpstr>数字鸿沟</vt:lpstr>
      <vt:lpstr>ICT部门能够做什么？</vt:lpstr>
      <vt:lpstr>商业时代的数字内容与服务</vt:lpstr>
      <vt:lpstr>IT与健康不平等</vt:lpstr>
      <vt:lpstr>电话和网络诈骗</vt:lpstr>
      <vt:lpstr>IT的非道德使用</vt:lpstr>
      <vt:lpstr>三、计算机网络概论</vt:lpstr>
      <vt:lpstr>教学内容</vt:lpstr>
      <vt:lpstr>因特网的定义：构成描述</vt:lpstr>
      <vt:lpstr>终端系统</vt:lpstr>
      <vt:lpstr>连接设备</vt:lpstr>
      <vt:lpstr>分组交换技术</vt:lpstr>
      <vt:lpstr>因特网服务提供商</vt:lpstr>
      <vt:lpstr>Internet的部件</vt:lpstr>
      <vt:lpstr>协议和标准</vt:lpstr>
      <vt:lpstr>交通运输的例子</vt:lpstr>
      <vt:lpstr>类比</vt:lpstr>
      <vt:lpstr>因特网的定义：服务描述</vt:lpstr>
      <vt:lpstr>业务/服务视角</vt:lpstr>
      <vt:lpstr>两类服务</vt:lpstr>
      <vt:lpstr>三、计算机网络概论</vt:lpstr>
      <vt:lpstr>教学内容</vt:lpstr>
      <vt:lpstr>1 Internet的定义</vt:lpstr>
      <vt:lpstr>因特网的定义：构成描述</vt:lpstr>
      <vt:lpstr>终端系统</vt:lpstr>
      <vt:lpstr>连接设备</vt:lpstr>
      <vt:lpstr>分组交换技术</vt:lpstr>
      <vt:lpstr>因特网服务提供商</vt:lpstr>
      <vt:lpstr>Internet的部件</vt:lpstr>
      <vt:lpstr>协议和标准</vt:lpstr>
      <vt:lpstr>交通运输的例子</vt:lpstr>
      <vt:lpstr>类比</vt:lpstr>
      <vt:lpstr>因特网的定义：服务描述</vt:lpstr>
      <vt:lpstr>业务/服务视角</vt:lpstr>
      <vt:lpstr>两类服务</vt:lpstr>
      <vt:lpstr>Internet定义回顾</vt:lpstr>
      <vt:lpstr>2 网络边缘</vt:lpstr>
      <vt:lpstr>网络边缘</vt:lpstr>
      <vt:lpstr>PowerPoint 演示文稿</vt:lpstr>
      <vt:lpstr>住宅接入：DSL</vt:lpstr>
      <vt:lpstr>PowerPoint 演示文稿</vt:lpstr>
      <vt:lpstr>住宅接入：HFC</vt:lpstr>
      <vt:lpstr>PowerPoint 演示文稿</vt:lpstr>
      <vt:lpstr>住宅接入：FTTH</vt:lpstr>
      <vt:lpstr>PowerPoint 演示文稿</vt:lpstr>
      <vt:lpstr>公司接入：局域网</vt:lpstr>
      <vt:lpstr>PowerPoint 演示文稿</vt:lpstr>
      <vt:lpstr>无线广域网</vt:lpstr>
      <vt:lpstr>物理传输媒介</vt:lpstr>
      <vt:lpstr>成本与部署</vt:lpstr>
      <vt:lpstr>导引型媒介</vt:lpstr>
      <vt:lpstr>3 网络核心</vt:lpstr>
      <vt:lpstr>PowerPoint 演示文稿</vt:lpstr>
      <vt:lpstr>网络核心构建方法</vt:lpstr>
      <vt:lpstr>PowerPoint 演示文稿</vt:lpstr>
      <vt:lpstr>电路交换网络中的复用</vt:lpstr>
      <vt:lpstr>PowerPoint 演示文稿</vt:lpstr>
      <vt:lpstr>分组交换</vt:lpstr>
      <vt:lpstr>PowerPoint 演示文稿</vt:lpstr>
      <vt:lpstr>数据报网络</vt:lpstr>
      <vt:lpstr>分组交换网络的时延</vt:lpstr>
      <vt:lpstr>PowerPoint 演示文稿</vt:lpstr>
      <vt:lpstr>4 协议层次及其服务模型</vt:lpstr>
      <vt:lpstr>协议分层</vt:lpstr>
      <vt:lpstr>PowerPoint 演示文稿</vt:lpstr>
      <vt:lpstr>协议分层与服务模型</vt:lpstr>
      <vt:lpstr>五层模型</vt:lpstr>
      <vt:lpstr>PowerPoint 演示文稿</vt:lpstr>
      <vt:lpstr>四、计算机网络安全</vt:lpstr>
      <vt:lpstr>教学内容</vt:lpstr>
      <vt:lpstr>1 网络安全 的定义</vt:lpstr>
      <vt:lpstr>PowerPoint 演示文稿</vt:lpstr>
      <vt:lpstr>相互通信的实体</vt:lpstr>
      <vt:lpstr>PowerPoint 演示文稿</vt:lpstr>
      <vt:lpstr>入侵者行为</vt:lpstr>
      <vt:lpstr>安全通信的特性</vt:lpstr>
      <vt:lpstr>2 密码学的原则</vt:lpstr>
      <vt:lpstr>密码技术</vt:lpstr>
      <vt:lpstr>PowerPoint 演示文稿</vt:lpstr>
      <vt:lpstr>加密算法</vt:lpstr>
      <vt:lpstr>密钥系统</vt:lpstr>
      <vt:lpstr>PowerPoint 演示文稿</vt:lpstr>
      <vt:lpstr>古代密码技术</vt:lpstr>
      <vt:lpstr>单码代替密码</vt:lpstr>
      <vt:lpstr>入侵者攻击方式</vt:lpstr>
      <vt:lpstr>多码代替密码</vt:lpstr>
      <vt:lpstr>现代对称密钥系统</vt:lpstr>
      <vt:lpstr>安全性与成本</vt:lpstr>
      <vt:lpstr>对称密钥系统的反思</vt:lpstr>
      <vt:lpstr>公钥系统</vt:lpstr>
      <vt:lpstr>公钥系统的反思</vt:lpstr>
      <vt:lpstr>RSA算法</vt:lpstr>
      <vt:lpstr>RSA算法：选择公钥和私钥</vt:lpstr>
      <vt:lpstr>RSA算法：加密和解密过程</vt:lpstr>
      <vt:lpstr>PowerPoint 演示文稿</vt:lpstr>
      <vt:lpstr>PowerPoint 演示文稿</vt:lpstr>
      <vt:lpstr>RSA工作原理</vt:lpstr>
      <vt:lpstr>3 鉴别</vt:lpstr>
      <vt:lpstr>鉴别</vt:lpstr>
      <vt:lpstr>鉴别协议1.0</vt:lpstr>
      <vt:lpstr>鉴别协议2.0</vt:lpstr>
      <vt:lpstr>鉴别协议3.0</vt:lpstr>
      <vt:lpstr>鉴别协议4.0</vt:lpstr>
      <vt:lpstr>4 完整性</vt:lpstr>
      <vt:lpstr>PowerPoint 演示文稿</vt:lpstr>
      <vt:lpstr>PowerPoint 演示文稿</vt:lpstr>
      <vt:lpstr>PowerPoint 演示文稿</vt:lpstr>
      <vt:lpstr>PowerPoint 演示文稿</vt:lpstr>
      <vt:lpstr>PowerPoint 演示文稿</vt:lpstr>
      <vt:lpstr>5 密钥分发与认证</vt:lpstr>
      <vt:lpstr>密钥的分发和认证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网络设计与应用（一）： 现代网络概论</dc:title>
  <dc:creator>wuhsiang</dc:creator>
  <cp:lastModifiedBy>wuhsiang</cp:lastModifiedBy>
  <cp:revision>38</cp:revision>
  <dcterms:created xsi:type="dcterms:W3CDTF">2020-04-17T03:45:41Z</dcterms:created>
  <dcterms:modified xsi:type="dcterms:W3CDTF">2020-04-23T14:40:39Z</dcterms:modified>
</cp:coreProperties>
</file>